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3C_6636068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257" r:id="rId5"/>
    <p:sldId id="263" r:id="rId6"/>
    <p:sldId id="577" r:id="rId7"/>
    <p:sldId id="344" r:id="rId8"/>
    <p:sldId id="556" r:id="rId9"/>
    <p:sldId id="570" r:id="rId10"/>
    <p:sldId id="442" r:id="rId11"/>
    <p:sldId id="530" r:id="rId12"/>
    <p:sldId id="301" r:id="rId13"/>
    <p:sldId id="273" r:id="rId14"/>
    <p:sldId id="517" r:id="rId15"/>
    <p:sldId id="549" r:id="rId16"/>
    <p:sldId id="571" r:id="rId17"/>
    <p:sldId id="572" r:id="rId18"/>
    <p:sldId id="573" r:id="rId19"/>
    <p:sldId id="574" r:id="rId20"/>
    <p:sldId id="560" r:id="rId21"/>
    <p:sldId id="267" r:id="rId22"/>
    <p:sldId id="264" r:id="rId23"/>
    <p:sldId id="575" r:id="rId24"/>
    <p:sldId id="576" r:id="rId25"/>
    <p:sldId id="266" r:id="rId26"/>
    <p:sldId id="270" r:id="rId27"/>
    <p:sldId id="271" r:id="rId28"/>
    <p:sldId id="555" r:id="rId29"/>
    <p:sldId id="578" r:id="rId30"/>
    <p:sldId id="272" r:id="rId31"/>
    <p:sldId id="262" r:id="rId32"/>
    <p:sldId id="268" r:id="rId33"/>
    <p:sldId id="579" r:id="rId34"/>
    <p:sldId id="280" r:id="rId35"/>
    <p:sldId id="581" r:id="rId36"/>
    <p:sldId id="569" r:id="rId37"/>
    <p:sldId id="260" r:id="rId38"/>
    <p:sldId id="261"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F52A3A-3211-9A4D-D4D5-5580968C12CD}" name="Will Stringer" initials="WS" userId="S::will@climatenorthernireland.org.uk::7acd0d3c-80c3-4f2c-8f30-4b0d56d561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2C1BA-0DE7-434D-6A66-76D7E9DB4011}" v="81" dt="2023-01-24T13:45:36.188"/>
    <p1510:client id="{3C9C8CC2-59DB-34F5-E06C-652B154FB17D}" v="130" dt="2023-01-31T10:06:23.629"/>
    <p1510:client id="{4CEC7D17-C8AC-BE9C-0BA5-DEA61740DA37}" v="63" dt="2023-01-26T10:01:38.149"/>
    <p1510:client id="{67CD614A-9758-097F-2663-1A640F742BCF}" v="51" dt="2023-01-26T14:17:18.641"/>
    <p1510:client id="{84EBAE12-387A-82C1-018C-6AB8A9ABB3AD}" v="261" dt="2023-02-01T12:53:33.629"/>
    <p1510:client id="{9910771C-4500-90DD-233E-3EE189594D96}" v="23" dt="2023-01-23T13:10:21.878"/>
    <p1510:client id="{ACBFE46B-A84C-4571-94AE-81E96750DBAB}" v="75" dt="2023-01-26T12:47:08.949"/>
    <p1510:client id="{BA3978C1-899C-4482-A7E0-920218170EF7}" v="233" dt="2023-01-26T12:42:48.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Bell" userId="S::amy@climatenorthernireland.org.uk::651db02a-3ee0-4103-8497-fa13717cf548" providerId="AD" clId="Web-{BA3978C1-899C-4482-A7E0-920218170EF7}"/>
    <pc:docChg chg="modSld">
      <pc:chgData name="Amy Bell" userId="S::amy@climatenorthernireland.org.uk::651db02a-3ee0-4103-8497-fa13717cf548" providerId="AD" clId="Web-{BA3978C1-899C-4482-A7E0-920218170EF7}" dt="2023-01-26T12:42:48.653" v="137" actId="1076"/>
      <pc:docMkLst>
        <pc:docMk/>
      </pc:docMkLst>
      <pc:sldChg chg="modSp">
        <pc:chgData name="Amy Bell" userId="S::amy@climatenorthernireland.org.uk::651db02a-3ee0-4103-8497-fa13717cf548" providerId="AD" clId="Web-{BA3978C1-899C-4482-A7E0-920218170EF7}" dt="2023-01-26T12:37:22.660" v="129" actId="20577"/>
        <pc:sldMkLst>
          <pc:docMk/>
          <pc:sldMk cId="1412046014" sldId="262"/>
        </pc:sldMkLst>
        <pc:spChg chg="mod">
          <ac:chgData name="Amy Bell" userId="S::amy@climatenorthernireland.org.uk::651db02a-3ee0-4103-8497-fa13717cf548" providerId="AD" clId="Web-{BA3978C1-899C-4482-A7E0-920218170EF7}" dt="2023-01-26T12:37:22.660" v="129" actId="20577"/>
          <ac:spMkLst>
            <pc:docMk/>
            <pc:sldMk cId="1412046014" sldId="262"/>
            <ac:spMk id="5" creationId="{8BFDD37C-4526-44D9-9DCC-0E396A2B4870}"/>
          </ac:spMkLst>
        </pc:spChg>
      </pc:sldChg>
      <pc:sldChg chg="modSp">
        <pc:chgData name="Amy Bell" userId="S::amy@climatenorthernireland.org.uk::651db02a-3ee0-4103-8497-fa13717cf548" providerId="AD" clId="Web-{BA3978C1-899C-4482-A7E0-920218170EF7}" dt="2023-01-26T12:33:42.936" v="100" actId="1076"/>
        <pc:sldMkLst>
          <pc:docMk/>
          <pc:sldMk cId="1180159658" sldId="263"/>
        </pc:sldMkLst>
        <pc:picChg chg="mod">
          <ac:chgData name="Amy Bell" userId="S::amy@climatenorthernireland.org.uk::651db02a-3ee0-4103-8497-fa13717cf548" providerId="AD" clId="Web-{BA3978C1-899C-4482-A7E0-920218170EF7}" dt="2023-01-26T12:33:42.936" v="100" actId="1076"/>
          <ac:picMkLst>
            <pc:docMk/>
            <pc:sldMk cId="1180159658" sldId="263"/>
            <ac:picMk id="4" creationId="{00000000-0000-0000-0000-000000000000}"/>
          </ac:picMkLst>
        </pc:picChg>
      </pc:sldChg>
      <pc:sldChg chg="delSp modSp">
        <pc:chgData name="Amy Bell" userId="S::amy@climatenorthernireland.org.uk::651db02a-3ee0-4103-8497-fa13717cf548" providerId="AD" clId="Web-{BA3978C1-899C-4482-A7E0-920218170EF7}" dt="2023-01-26T12:31:59.792" v="93"/>
        <pc:sldMkLst>
          <pc:docMk/>
          <pc:sldMk cId="3511803850" sldId="270"/>
        </pc:sldMkLst>
        <pc:spChg chg="mod">
          <ac:chgData name="Amy Bell" userId="S::amy@climatenorthernireland.org.uk::651db02a-3ee0-4103-8497-fa13717cf548" providerId="AD" clId="Web-{BA3978C1-899C-4482-A7E0-920218170EF7}" dt="2023-01-26T12:31:55.824" v="92" actId="14100"/>
          <ac:spMkLst>
            <pc:docMk/>
            <pc:sldMk cId="3511803850" sldId="270"/>
            <ac:spMk id="8" creationId="{00000000-0000-0000-0000-000000000000}"/>
          </ac:spMkLst>
        </pc:spChg>
        <pc:picChg chg="del">
          <ac:chgData name="Amy Bell" userId="S::amy@climatenorthernireland.org.uk::651db02a-3ee0-4103-8497-fa13717cf548" providerId="AD" clId="Web-{BA3978C1-899C-4482-A7E0-920218170EF7}" dt="2023-01-26T12:31:59.792" v="93"/>
          <ac:picMkLst>
            <pc:docMk/>
            <pc:sldMk cId="3511803850" sldId="270"/>
            <ac:picMk id="6" creationId="{641B3D07-81C5-490F-ACA3-14405D1AA118}"/>
          </ac:picMkLst>
        </pc:picChg>
      </pc:sldChg>
      <pc:sldChg chg="modSp">
        <pc:chgData name="Amy Bell" userId="S::amy@climatenorthernireland.org.uk::651db02a-3ee0-4103-8497-fa13717cf548" providerId="AD" clId="Web-{BA3978C1-899C-4482-A7E0-920218170EF7}" dt="2023-01-26T12:42:48.653" v="137" actId="1076"/>
        <pc:sldMkLst>
          <pc:docMk/>
          <pc:sldMk cId="3285646287" sldId="272"/>
        </pc:sldMkLst>
        <pc:spChg chg="mod">
          <ac:chgData name="Amy Bell" userId="S::amy@climatenorthernireland.org.uk::651db02a-3ee0-4103-8497-fa13717cf548" providerId="AD" clId="Web-{BA3978C1-899C-4482-A7E0-920218170EF7}" dt="2023-01-26T12:42:48.653" v="137" actId="1076"/>
          <ac:spMkLst>
            <pc:docMk/>
            <pc:sldMk cId="3285646287" sldId="272"/>
            <ac:spMk id="10" creationId="{00000000-0000-0000-0000-000000000000}"/>
          </ac:spMkLst>
        </pc:spChg>
        <pc:spChg chg="mod">
          <ac:chgData name="Amy Bell" userId="S::amy@climatenorthernireland.org.uk::651db02a-3ee0-4103-8497-fa13717cf548" providerId="AD" clId="Web-{BA3978C1-899C-4482-A7E0-920218170EF7}" dt="2023-01-26T12:32:46.278" v="97" actId="14100"/>
          <ac:spMkLst>
            <pc:docMk/>
            <pc:sldMk cId="3285646287" sldId="272"/>
            <ac:spMk id="13" creationId="{36C6AF0E-38A4-BF4B-8A59-F8C8031DBDCE}"/>
          </ac:spMkLst>
        </pc:spChg>
      </pc:sldChg>
      <pc:sldChg chg="modSp">
        <pc:chgData name="Amy Bell" userId="S::amy@climatenorthernireland.org.uk::651db02a-3ee0-4103-8497-fa13717cf548" providerId="AD" clId="Web-{BA3978C1-899C-4482-A7E0-920218170EF7}" dt="2023-01-26T12:39:19.069" v="136" actId="20577"/>
        <pc:sldMkLst>
          <pc:docMk/>
          <pc:sldMk cId="535845371" sldId="301"/>
        </pc:sldMkLst>
        <pc:spChg chg="mod">
          <ac:chgData name="Amy Bell" userId="S::amy@climatenorthernireland.org.uk::651db02a-3ee0-4103-8497-fa13717cf548" providerId="AD" clId="Web-{BA3978C1-899C-4482-A7E0-920218170EF7}" dt="2023-01-26T12:39:19.069" v="136" actId="20577"/>
          <ac:spMkLst>
            <pc:docMk/>
            <pc:sldMk cId="535845371" sldId="301"/>
            <ac:spMk id="3" creationId="{00000000-0000-0000-0000-000000000000}"/>
          </ac:spMkLst>
        </pc:spChg>
      </pc:sldChg>
      <pc:sldChg chg="modSp">
        <pc:chgData name="Amy Bell" userId="S::amy@climatenorthernireland.org.uk::651db02a-3ee0-4103-8497-fa13717cf548" providerId="AD" clId="Web-{BA3978C1-899C-4482-A7E0-920218170EF7}" dt="2023-01-26T12:39:11.194" v="135" actId="20577"/>
        <pc:sldMkLst>
          <pc:docMk/>
          <pc:sldMk cId="1861529563" sldId="517"/>
        </pc:sldMkLst>
        <pc:spChg chg="mod">
          <ac:chgData name="Amy Bell" userId="S::amy@climatenorthernireland.org.uk::651db02a-3ee0-4103-8497-fa13717cf548" providerId="AD" clId="Web-{BA3978C1-899C-4482-A7E0-920218170EF7}" dt="2023-01-26T12:25:23.579" v="12" actId="1076"/>
          <ac:spMkLst>
            <pc:docMk/>
            <pc:sldMk cId="1861529563" sldId="517"/>
            <ac:spMk id="3" creationId="{16E6FCC0-6AE5-F149-8916-93FD127CA2E5}"/>
          </ac:spMkLst>
        </pc:spChg>
        <pc:spChg chg="mod">
          <ac:chgData name="Amy Bell" userId="S::amy@climatenorthernireland.org.uk::651db02a-3ee0-4103-8497-fa13717cf548" providerId="AD" clId="Web-{BA3978C1-899C-4482-A7E0-920218170EF7}" dt="2023-01-26T12:25:20.392" v="11" actId="1076"/>
          <ac:spMkLst>
            <pc:docMk/>
            <pc:sldMk cId="1861529563" sldId="517"/>
            <ac:spMk id="4" creationId="{6D91323F-9F53-47DC-84B3-6695163F2C21}"/>
          </ac:spMkLst>
        </pc:spChg>
        <pc:spChg chg="mod">
          <ac:chgData name="Amy Bell" userId="S::amy@climatenorthernireland.org.uk::651db02a-3ee0-4103-8497-fa13717cf548" providerId="AD" clId="Web-{BA3978C1-899C-4482-A7E0-920218170EF7}" dt="2023-01-26T12:25:40.205" v="16" actId="20577"/>
          <ac:spMkLst>
            <pc:docMk/>
            <pc:sldMk cId="1861529563" sldId="517"/>
            <ac:spMk id="5" creationId="{20C0F09A-73EF-C7E0-7E59-AF1088127AC4}"/>
          </ac:spMkLst>
        </pc:spChg>
        <pc:spChg chg="mod">
          <ac:chgData name="Amy Bell" userId="S::amy@climatenorthernireland.org.uk::651db02a-3ee0-4103-8497-fa13717cf548" providerId="AD" clId="Web-{BA3978C1-899C-4482-A7E0-920218170EF7}" dt="2023-01-26T12:39:11.194" v="135" actId="20577"/>
          <ac:spMkLst>
            <pc:docMk/>
            <pc:sldMk cId="1861529563" sldId="517"/>
            <ac:spMk id="7" creationId="{E5926EB3-3C34-0B4D-A77A-284E5143A581}"/>
          </ac:spMkLst>
        </pc:spChg>
        <pc:spChg chg="mod">
          <ac:chgData name="Amy Bell" userId="S::amy@climatenorthernireland.org.uk::651db02a-3ee0-4103-8497-fa13717cf548" providerId="AD" clId="Web-{BA3978C1-899C-4482-A7E0-920218170EF7}" dt="2023-01-26T12:25:17.329" v="10" actId="14100"/>
          <ac:spMkLst>
            <pc:docMk/>
            <pc:sldMk cId="1861529563" sldId="517"/>
            <ac:spMk id="13" creationId="{36C6AF0E-38A4-BF4B-8A59-F8C8031DBDCE}"/>
          </ac:spMkLst>
        </pc:spChg>
        <pc:picChg chg="mod">
          <ac:chgData name="Amy Bell" userId="S::amy@climatenorthernireland.org.uk::651db02a-3ee0-4103-8497-fa13717cf548" providerId="AD" clId="Web-{BA3978C1-899C-4482-A7E0-920218170EF7}" dt="2023-01-26T12:25:31.236" v="13" actId="1076"/>
          <ac:picMkLst>
            <pc:docMk/>
            <pc:sldMk cId="1861529563" sldId="517"/>
            <ac:picMk id="11" creationId="{4986AE17-A283-3948-9594-217E59E6A3C2}"/>
          </ac:picMkLst>
        </pc:picChg>
      </pc:sldChg>
      <pc:sldChg chg="modSp">
        <pc:chgData name="Amy Bell" userId="S::amy@climatenorthernireland.org.uk::651db02a-3ee0-4103-8497-fa13717cf548" providerId="AD" clId="Web-{BA3978C1-899C-4482-A7E0-920218170EF7}" dt="2023-01-26T12:24:40.016" v="5" actId="1076"/>
        <pc:sldMkLst>
          <pc:docMk/>
          <pc:sldMk cId="4244081767" sldId="530"/>
        </pc:sldMkLst>
        <pc:picChg chg="mod">
          <ac:chgData name="Amy Bell" userId="S::amy@climatenorthernireland.org.uk::651db02a-3ee0-4103-8497-fa13717cf548" providerId="AD" clId="Web-{BA3978C1-899C-4482-A7E0-920218170EF7}" dt="2023-01-26T12:24:40.016" v="5" actId="1076"/>
          <ac:picMkLst>
            <pc:docMk/>
            <pc:sldMk cId="4244081767" sldId="530"/>
            <ac:picMk id="9" creationId="{00000000-0000-0000-0000-000000000000}"/>
          </ac:picMkLst>
        </pc:picChg>
      </pc:sldChg>
      <pc:sldChg chg="addSp delSp">
        <pc:chgData name="Amy Bell" userId="S::amy@climatenorthernireland.org.uk::651db02a-3ee0-4103-8497-fa13717cf548" providerId="AD" clId="Web-{BA3978C1-899C-4482-A7E0-920218170EF7}" dt="2023-01-26T12:34:54.891" v="103"/>
        <pc:sldMkLst>
          <pc:docMk/>
          <pc:sldMk cId="0" sldId="555"/>
        </pc:sldMkLst>
        <pc:picChg chg="add">
          <ac:chgData name="Amy Bell" userId="S::amy@climatenorthernireland.org.uk::651db02a-3ee0-4103-8497-fa13717cf548" providerId="AD" clId="Web-{BA3978C1-899C-4482-A7E0-920218170EF7}" dt="2023-01-26T12:34:54.891" v="103"/>
          <ac:picMkLst>
            <pc:docMk/>
            <pc:sldMk cId="0" sldId="555"/>
            <ac:picMk id="5" creationId="{1302990C-4964-C0EC-AFE4-5F674E00EA2C}"/>
          </ac:picMkLst>
        </pc:picChg>
        <pc:picChg chg="del">
          <ac:chgData name="Amy Bell" userId="S::amy@climatenorthernireland.org.uk::651db02a-3ee0-4103-8497-fa13717cf548" providerId="AD" clId="Web-{BA3978C1-899C-4482-A7E0-920218170EF7}" dt="2023-01-26T12:34:50.125" v="102"/>
          <ac:picMkLst>
            <pc:docMk/>
            <pc:sldMk cId="0" sldId="555"/>
            <ac:picMk id="25" creationId="{59E1CAF1-B95E-4632-B1BF-DDCF019388C7}"/>
          </ac:picMkLst>
        </pc:picChg>
      </pc:sldChg>
      <pc:sldChg chg="modSp">
        <pc:chgData name="Amy Bell" userId="S::amy@climatenorthernireland.org.uk::651db02a-3ee0-4103-8497-fa13717cf548" providerId="AD" clId="Web-{BA3978C1-899C-4482-A7E0-920218170EF7}" dt="2023-01-26T12:24:32.578" v="4" actId="1076"/>
        <pc:sldMkLst>
          <pc:docMk/>
          <pc:sldMk cId="629893869" sldId="570"/>
        </pc:sldMkLst>
        <pc:spChg chg="mod">
          <ac:chgData name="Amy Bell" userId="S::amy@climatenorthernireland.org.uk::651db02a-3ee0-4103-8497-fa13717cf548" providerId="AD" clId="Web-{BA3978C1-899C-4482-A7E0-920218170EF7}" dt="2023-01-26T12:24:14.296" v="1" actId="14100"/>
          <ac:spMkLst>
            <pc:docMk/>
            <pc:sldMk cId="629893869" sldId="570"/>
            <ac:spMk id="18" creationId="{00000000-0000-0000-0000-000000000000}"/>
          </ac:spMkLst>
        </pc:spChg>
        <pc:picChg chg="mod">
          <ac:chgData name="Amy Bell" userId="S::amy@climatenorthernireland.org.uk::651db02a-3ee0-4103-8497-fa13717cf548" providerId="AD" clId="Web-{BA3978C1-899C-4482-A7E0-920218170EF7}" dt="2023-01-26T12:24:32.578" v="4" actId="1076"/>
          <ac:picMkLst>
            <pc:docMk/>
            <pc:sldMk cId="629893869" sldId="570"/>
            <ac:picMk id="9" creationId="{00000000-0000-0000-0000-000000000000}"/>
          </ac:picMkLst>
        </pc:picChg>
      </pc:sldChg>
      <pc:sldChg chg="modSp">
        <pc:chgData name="Amy Bell" userId="S::amy@climatenorthernireland.org.uk::651db02a-3ee0-4103-8497-fa13717cf548" providerId="AD" clId="Web-{BA3978C1-899C-4482-A7E0-920218170EF7}" dt="2023-01-26T12:30:28.853" v="68" actId="14100"/>
        <pc:sldMkLst>
          <pc:docMk/>
          <pc:sldMk cId="3246802049" sldId="571"/>
        </pc:sldMkLst>
        <pc:spChg chg="mod">
          <ac:chgData name="Amy Bell" userId="S::amy@climatenorthernireland.org.uk::651db02a-3ee0-4103-8497-fa13717cf548" providerId="AD" clId="Web-{BA3978C1-899C-4482-A7E0-920218170EF7}" dt="2023-01-26T12:30:28.853" v="68" actId="14100"/>
          <ac:spMkLst>
            <pc:docMk/>
            <pc:sldMk cId="3246802049" sldId="571"/>
            <ac:spMk id="18" creationId="{00000000-0000-0000-0000-000000000000}"/>
          </ac:spMkLst>
        </pc:spChg>
      </pc:sldChg>
      <pc:sldChg chg="modSp">
        <pc:chgData name="Amy Bell" userId="S::amy@climatenorthernireland.org.uk::651db02a-3ee0-4103-8497-fa13717cf548" providerId="AD" clId="Web-{BA3978C1-899C-4482-A7E0-920218170EF7}" dt="2023-01-26T12:30:35.587" v="69" actId="1076"/>
        <pc:sldMkLst>
          <pc:docMk/>
          <pc:sldMk cId="1714816646" sldId="572"/>
        </pc:sldMkLst>
        <pc:spChg chg="mod">
          <ac:chgData name="Amy Bell" userId="S::amy@climatenorthernireland.org.uk::651db02a-3ee0-4103-8497-fa13717cf548" providerId="AD" clId="Web-{BA3978C1-899C-4482-A7E0-920218170EF7}" dt="2023-01-26T12:30:35.587" v="69" actId="1076"/>
          <ac:spMkLst>
            <pc:docMk/>
            <pc:sldMk cId="1714816646" sldId="572"/>
            <ac:spMk id="8" creationId="{58263A36-E65F-4037-AC4D-743D957F2D1C}"/>
          </ac:spMkLst>
        </pc:spChg>
        <pc:spChg chg="mod">
          <ac:chgData name="Amy Bell" userId="S::amy@climatenorthernireland.org.uk::651db02a-3ee0-4103-8497-fa13717cf548" providerId="AD" clId="Web-{BA3978C1-899C-4482-A7E0-920218170EF7}" dt="2023-01-26T12:25:59.283" v="17" actId="14100"/>
          <ac:spMkLst>
            <pc:docMk/>
            <pc:sldMk cId="1714816646" sldId="572"/>
            <ac:spMk id="9" creationId="{36C6AF0E-38A4-BF4B-8A59-F8C8031DBDCE}"/>
          </ac:spMkLst>
        </pc:spChg>
        <pc:spChg chg="mod">
          <ac:chgData name="Amy Bell" userId="S::amy@climatenorthernireland.org.uk::651db02a-3ee0-4103-8497-fa13717cf548" providerId="AD" clId="Web-{BA3978C1-899C-4482-A7E0-920218170EF7}" dt="2023-01-26T12:30:17.290" v="66" actId="20577"/>
          <ac:spMkLst>
            <pc:docMk/>
            <pc:sldMk cId="1714816646" sldId="572"/>
            <ac:spMk id="10" creationId="{00000000-0000-0000-0000-000000000000}"/>
          </ac:spMkLst>
        </pc:spChg>
      </pc:sldChg>
      <pc:sldChg chg="modSp">
        <pc:chgData name="Amy Bell" userId="S::amy@climatenorthernireland.org.uk::651db02a-3ee0-4103-8497-fa13717cf548" providerId="AD" clId="Web-{BA3978C1-899C-4482-A7E0-920218170EF7}" dt="2023-01-26T12:31:11.197" v="91" actId="20577"/>
        <pc:sldMkLst>
          <pc:docMk/>
          <pc:sldMk cId="1823719866" sldId="573"/>
        </pc:sldMkLst>
        <pc:spChg chg="mod">
          <ac:chgData name="Amy Bell" userId="S::amy@climatenorthernireland.org.uk::651db02a-3ee0-4103-8497-fa13717cf548" providerId="AD" clId="Web-{BA3978C1-899C-4482-A7E0-920218170EF7}" dt="2023-01-26T12:30:42.759" v="70" actId="14100"/>
          <ac:spMkLst>
            <pc:docMk/>
            <pc:sldMk cId="1823719866" sldId="573"/>
            <ac:spMk id="11" creationId="{36C6AF0E-38A4-BF4B-8A59-F8C8031DBDCE}"/>
          </ac:spMkLst>
        </pc:spChg>
        <pc:spChg chg="mod">
          <ac:chgData name="Amy Bell" userId="S::amy@climatenorthernireland.org.uk::651db02a-3ee0-4103-8497-fa13717cf548" providerId="AD" clId="Web-{BA3978C1-899C-4482-A7E0-920218170EF7}" dt="2023-01-26T12:31:11.197" v="91" actId="20577"/>
          <ac:spMkLst>
            <pc:docMk/>
            <pc:sldMk cId="1823719866" sldId="573"/>
            <ac:spMk id="19" creationId="{00000000-0000-0000-0000-000000000000}"/>
          </ac:spMkLst>
        </pc:spChg>
        <pc:picChg chg="mod">
          <ac:chgData name="Amy Bell" userId="S::amy@climatenorthernireland.org.uk::651db02a-3ee0-4103-8497-fa13717cf548" providerId="AD" clId="Web-{BA3978C1-899C-4482-A7E0-920218170EF7}" dt="2023-01-26T12:30:44.384" v="71" actId="1076"/>
          <ac:picMkLst>
            <pc:docMk/>
            <pc:sldMk cId="1823719866" sldId="573"/>
            <ac:picMk id="17" creationId="{00000000-0000-0000-0000-000000000000}"/>
          </ac:picMkLst>
        </pc:picChg>
      </pc:sldChg>
      <pc:sldChg chg="modSp">
        <pc:chgData name="Amy Bell" userId="S::amy@climatenorthernireland.org.uk::651db02a-3ee0-4103-8497-fa13717cf548" providerId="AD" clId="Web-{BA3978C1-899C-4482-A7E0-920218170EF7}" dt="2023-01-26T12:24:27.328" v="3" actId="1076"/>
        <pc:sldMkLst>
          <pc:docMk/>
          <pc:sldMk cId="3165536896" sldId="577"/>
        </pc:sldMkLst>
        <pc:picChg chg="mod">
          <ac:chgData name="Amy Bell" userId="S::amy@climatenorthernireland.org.uk::651db02a-3ee0-4103-8497-fa13717cf548" providerId="AD" clId="Web-{BA3978C1-899C-4482-A7E0-920218170EF7}" dt="2023-01-26T12:24:27.328" v="3" actId="1076"/>
          <ac:picMkLst>
            <pc:docMk/>
            <pc:sldMk cId="3165536896" sldId="577"/>
            <ac:picMk id="9" creationId="{00000000-0000-0000-0000-000000000000}"/>
          </ac:picMkLst>
        </pc:picChg>
      </pc:sldChg>
      <pc:sldChg chg="modSp">
        <pc:chgData name="Amy Bell" userId="S::amy@climatenorthernireland.org.uk::651db02a-3ee0-4103-8497-fa13717cf548" providerId="AD" clId="Web-{BA3978C1-899C-4482-A7E0-920218170EF7}" dt="2023-01-26T12:34:37.343" v="101" actId="1076"/>
        <pc:sldMkLst>
          <pc:docMk/>
          <pc:sldMk cId="429462093" sldId="578"/>
        </pc:sldMkLst>
        <pc:picChg chg="mod">
          <ac:chgData name="Amy Bell" userId="S::amy@climatenorthernireland.org.uk::651db02a-3ee0-4103-8497-fa13717cf548" providerId="AD" clId="Web-{BA3978C1-899C-4482-A7E0-920218170EF7}" dt="2023-01-26T12:34:37.343" v="101" actId="1076"/>
          <ac:picMkLst>
            <pc:docMk/>
            <pc:sldMk cId="429462093" sldId="578"/>
            <ac:picMk id="9" creationId="{00000000-0000-0000-0000-000000000000}"/>
          </ac:picMkLst>
        </pc:picChg>
      </pc:sldChg>
    </pc:docChg>
  </pc:docChgLst>
  <pc:docChgLst>
    <pc:chgData name="Erin Walker" userId="S::erin@climatenorthernireland.org.uk::44b9bdd0-561a-40f6-b07f-dfa0dfca5d8b" providerId="AD" clId="Web-{67CD614A-9758-097F-2663-1A640F742BCF}"/>
    <pc:docChg chg="modSld">
      <pc:chgData name="Erin Walker" userId="S::erin@climatenorthernireland.org.uk::44b9bdd0-561a-40f6-b07f-dfa0dfca5d8b" providerId="AD" clId="Web-{67CD614A-9758-097F-2663-1A640F742BCF}" dt="2023-01-26T14:17:18.641" v="36" actId="1076"/>
      <pc:docMkLst>
        <pc:docMk/>
      </pc:docMkLst>
      <pc:sldChg chg="modSp">
        <pc:chgData name="Erin Walker" userId="S::erin@climatenorthernireland.org.uk::44b9bdd0-561a-40f6-b07f-dfa0dfca5d8b" providerId="AD" clId="Web-{67CD614A-9758-097F-2663-1A640F742BCF}" dt="2023-01-26T14:17:18.641" v="36" actId="1076"/>
        <pc:sldMkLst>
          <pc:docMk/>
          <pc:sldMk cId="1412046014" sldId="262"/>
        </pc:sldMkLst>
        <pc:spChg chg="mod">
          <ac:chgData name="Erin Walker" userId="S::erin@climatenorthernireland.org.uk::44b9bdd0-561a-40f6-b07f-dfa0dfca5d8b" providerId="AD" clId="Web-{67CD614A-9758-097F-2663-1A640F742BCF}" dt="2023-01-26T14:17:18.641" v="36" actId="1076"/>
          <ac:spMkLst>
            <pc:docMk/>
            <pc:sldMk cId="1412046014" sldId="262"/>
            <ac:spMk id="5" creationId="{8BFDD37C-4526-44D9-9DCC-0E396A2B4870}"/>
          </ac:spMkLst>
        </pc:spChg>
      </pc:sldChg>
      <pc:sldChg chg="addSp">
        <pc:chgData name="Erin Walker" userId="S::erin@climatenorthernireland.org.uk::44b9bdd0-561a-40f6-b07f-dfa0dfca5d8b" providerId="AD" clId="Web-{67CD614A-9758-097F-2663-1A640F742BCF}" dt="2023-01-26T12:36:21.130" v="13"/>
        <pc:sldMkLst>
          <pc:docMk/>
          <pc:sldMk cId="3834509504" sldId="266"/>
        </pc:sldMkLst>
        <pc:picChg chg="add">
          <ac:chgData name="Erin Walker" userId="S::erin@climatenorthernireland.org.uk::44b9bdd0-561a-40f6-b07f-dfa0dfca5d8b" providerId="AD" clId="Web-{67CD614A-9758-097F-2663-1A640F742BCF}" dt="2023-01-26T12:36:21.130" v="13"/>
          <ac:picMkLst>
            <pc:docMk/>
            <pc:sldMk cId="3834509504" sldId="266"/>
            <ac:picMk id="4" creationId="{16D58AF5-C7B3-0145-5DA3-06A14319D742}"/>
          </ac:picMkLst>
        </pc:picChg>
      </pc:sldChg>
      <pc:sldChg chg="addSp modSp">
        <pc:chgData name="Erin Walker" userId="S::erin@climatenorthernireland.org.uk::44b9bdd0-561a-40f6-b07f-dfa0dfca5d8b" providerId="AD" clId="Web-{67CD614A-9758-097F-2663-1A640F742BCF}" dt="2023-01-26T12:33:47.939" v="12" actId="14100"/>
        <pc:sldMkLst>
          <pc:docMk/>
          <pc:sldMk cId="3511803850" sldId="270"/>
        </pc:sldMkLst>
        <pc:spChg chg="mod">
          <ac:chgData name="Erin Walker" userId="S::erin@climatenorthernireland.org.uk::44b9bdd0-561a-40f6-b07f-dfa0dfca5d8b" providerId="AD" clId="Web-{67CD614A-9758-097F-2663-1A640F742BCF}" dt="2023-01-26T12:33:47.939" v="12" actId="14100"/>
          <ac:spMkLst>
            <pc:docMk/>
            <pc:sldMk cId="3511803850" sldId="270"/>
            <ac:spMk id="8" creationId="{00000000-0000-0000-0000-000000000000}"/>
          </ac:spMkLst>
        </pc:spChg>
        <pc:picChg chg="add">
          <ac:chgData name="Erin Walker" userId="S::erin@climatenorthernireland.org.uk::44b9bdd0-561a-40f6-b07f-dfa0dfca5d8b" providerId="AD" clId="Web-{67CD614A-9758-097F-2663-1A640F742BCF}" dt="2023-01-26T12:33:42.298" v="11"/>
          <ac:picMkLst>
            <pc:docMk/>
            <pc:sldMk cId="3511803850" sldId="270"/>
            <ac:picMk id="9" creationId="{AFD2CB00-8438-E056-FC44-ED89BEC395E1}"/>
          </ac:picMkLst>
        </pc:picChg>
      </pc:sldChg>
      <pc:sldChg chg="addSp delSp modSp">
        <pc:chgData name="Erin Walker" userId="S::erin@climatenorthernireland.org.uk::44b9bdd0-561a-40f6-b07f-dfa0dfca5d8b" providerId="AD" clId="Web-{67CD614A-9758-097F-2663-1A640F742BCF}" dt="2023-01-26T12:33:34.766" v="10" actId="14100"/>
        <pc:sldMkLst>
          <pc:docMk/>
          <pc:sldMk cId="1210324297" sldId="271"/>
        </pc:sldMkLst>
        <pc:spChg chg="mod">
          <ac:chgData name="Erin Walker" userId="S::erin@climatenorthernireland.org.uk::44b9bdd0-561a-40f6-b07f-dfa0dfca5d8b" providerId="AD" clId="Web-{67CD614A-9758-097F-2663-1A640F742BCF}" dt="2023-01-26T12:33:29.563" v="9" actId="14100"/>
          <ac:spMkLst>
            <pc:docMk/>
            <pc:sldMk cId="1210324297" sldId="271"/>
            <ac:spMk id="8" creationId="{00000000-0000-0000-0000-000000000000}"/>
          </ac:spMkLst>
        </pc:spChg>
        <pc:picChg chg="del">
          <ac:chgData name="Erin Walker" userId="S::erin@climatenorthernireland.org.uk::44b9bdd0-561a-40f6-b07f-dfa0dfca5d8b" providerId="AD" clId="Web-{67CD614A-9758-097F-2663-1A640F742BCF}" dt="2023-01-26T12:33:22.719" v="7"/>
          <ac:picMkLst>
            <pc:docMk/>
            <pc:sldMk cId="1210324297" sldId="271"/>
            <ac:picMk id="6" creationId="{641B3D07-81C5-490F-ACA3-14405D1AA118}"/>
          </ac:picMkLst>
        </pc:picChg>
        <pc:picChg chg="add del mod">
          <ac:chgData name="Erin Walker" userId="S::erin@climatenorthernireland.org.uk::44b9bdd0-561a-40f6-b07f-dfa0dfca5d8b" providerId="AD" clId="Web-{67CD614A-9758-097F-2663-1A640F742BCF}" dt="2023-01-26T12:33:20.266" v="6"/>
          <ac:picMkLst>
            <pc:docMk/>
            <pc:sldMk cId="1210324297" sldId="271"/>
            <ac:picMk id="7" creationId="{7FC38711-A744-FEA9-DBBA-B722336A39BE}"/>
          </ac:picMkLst>
        </pc:picChg>
        <pc:picChg chg="add mod">
          <ac:chgData name="Erin Walker" userId="S::erin@climatenorthernireland.org.uk::44b9bdd0-561a-40f6-b07f-dfa0dfca5d8b" providerId="AD" clId="Web-{67CD614A-9758-097F-2663-1A640F742BCF}" dt="2023-01-26T12:33:34.766" v="10" actId="14100"/>
          <ac:picMkLst>
            <pc:docMk/>
            <pc:sldMk cId="1210324297" sldId="271"/>
            <ac:picMk id="10" creationId="{8E729736-53AE-E06C-BB79-4207B06C7EB1}"/>
          </ac:picMkLst>
        </pc:picChg>
      </pc:sldChg>
      <pc:sldChg chg="modSp">
        <pc:chgData name="Erin Walker" userId="S::erin@climatenorthernireland.org.uk::44b9bdd0-561a-40f6-b07f-dfa0dfca5d8b" providerId="AD" clId="Web-{67CD614A-9758-097F-2663-1A640F742BCF}" dt="2023-01-26T14:07:55.747" v="16" actId="20577"/>
        <pc:sldMkLst>
          <pc:docMk/>
          <pc:sldMk cId="4244081767" sldId="530"/>
        </pc:sldMkLst>
        <pc:spChg chg="mod">
          <ac:chgData name="Erin Walker" userId="S::erin@climatenorthernireland.org.uk::44b9bdd0-561a-40f6-b07f-dfa0dfca5d8b" providerId="AD" clId="Web-{67CD614A-9758-097F-2663-1A640F742BCF}" dt="2023-01-26T14:07:55.747" v="16" actId="20577"/>
          <ac:spMkLst>
            <pc:docMk/>
            <pc:sldMk cId="4244081767" sldId="530"/>
            <ac:spMk id="11" creationId="{00000000-0000-0000-0000-000000000000}"/>
          </ac:spMkLst>
        </pc:spChg>
      </pc:sldChg>
      <pc:sldChg chg="modSp">
        <pc:chgData name="Erin Walker" userId="S::erin@climatenorthernireland.org.uk::44b9bdd0-561a-40f6-b07f-dfa0dfca5d8b" providerId="AD" clId="Web-{67CD614A-9758-097F-2663-1A640F742BCF}" dt="2023-01-26T14:15:27.150" v="21" actId="20577"/>
        <pc:sldMkLst>
          <pc:docMk/>
          <pc:sldMk cId="0" sldId="555"/>
        </pc:sldMkLst>
        <pc:spChg chg="mod">
          <ac:chgData name="Erin Walker" userId="S::erin@climatenorthernireland.org.uk::44b9bdd0-561a-40f6-b07f-dfa0dfca5d8b" providerId="AD" clId="Web-{67CD614A-9758-097F-2663-1A640F742BCF}" dt="2023-01-26T14:15:27.150" v="21" actId="20577"/>
          <ac:spMkLst>
            <pc:docMk/>
            <pc:sldMk cId="0" sldId="555"/>
            <ac:spMk id="14" creationId="{7F6884EE-E2D1-4926-A9B7-D72DB0478FE1}"/>
          </ac:spMkLst>
        </pc:spChg>
      </pc:sldChg>
      <pc:sldChg chg="modSp">
        <pc:chgData name="Erin Walker" userId="S::erin@climatenorthernireland.org.uk::44b9bdd0-561a-40f6-b07f-dfa0dfca5d8b" providerId="AD" clId="Web-{67CD614A-9758-097F-2663-1A640F742BCF}" dt="2023-01-26T14:06:58.962" v="15" actId="1076"/>
        <pc:sldMkLst>
          <pc:docMk/>
          <pc:sldMk cId="2455716586" sldId="556"/>
        </pc:sldMkLst>
        <pc:picChg chg="mod">
          <ac:chgData name="Erin Walker" userId="S::erin@climatenorthernireland.org.uk::44b9bdd0-561a-40f6-b07f-dfa0dfca5d8b" providerId="AD" clId="Web-{67CD614A-9758-097F-2663-1A640F742BCF}" dt="2023-01-26T14:06:58.962" v="15" actId="1076"/>
          <ac:picMkLst>
            <pc:docMk/>
            <pc:sldMk cId="2455716586" sldId="556"/>
            <ac:picMk id="9" creationId="{5F7B6C3F-725C-44D1-9D72-E51A1687F7CE}"/>
          </ac:picMkLst>
        </pc:picChg>
      </pc:sldChg>
      <pc:sldChg chg="modSp">
        <pc:chgData name="Erin Walker" userId="S::erin@climatenorthernireland.org.uk::44b9bdd0-561a-40f6-b07f-dfa0dfca5d8b" providerId="AD" clId="Web-{67CD614A-9758-097F-2663-1A640F742BCF}" dt="2023-01-26T12:31:33.935" v="1" actId="20577"/>
        <pc:sldMkLst>
          <pc:docMk/>
          <pc:sldMk cId="2173514339" sldId="560"/>
        </pc:sldMkLst>
        <pc:spChg chg="mod">
          <ac:chgData name="Erin Walker" userId="S::erin@climatenorthernireland.org.uk::44b9bdd0-561a-40f6-b07f-dfa0dfca5d8b" providerId="AD" clId="Web-{67CD614A-9758-097F-2663-1A640F742BCF}" dt="2023-01-26T12:31:33.935" v="1" actId="20577"/>
          <ac:spMkLst>
            <pc:docMk/>
            <pc:sldMk cId="2173514339" sldId="560"/>
            <ac:spMk id="9" creationId="{27894DF4-50F0-47F3-9F12-2ABB46C58F8B}"/>
          </ac:spMkLst>
        </pc:spChg>
      </pc:sldChg>
      <pc:sldChg chg="addSp">
        <pc:chgData name="Erin Walker" userId="S::erin@climatenorthernireland.org.uk::44b9bdd0-561a-40f6-b07f-dfa0dfca5d8b" providerId="AD" clId="Web-{67CD614A-9758-097F-2663-1A640F742BCF}" dt="2023-01-26T12:36:23.911" v="14"/>
        <pc:sldMkLst>
          <pc:docMk/>
          <pc:sldMk cId="1628619578" sldId="576"/>
        </pc:sldMkLst>
        <pc:picChg chg="add">
          <ac:chgData name="Erin Walker" userId="S::erin@climatenorthernireland.org.uk::44b9bdd0-561a-40f6-b07f-dfa0dfca5d8b" providerId="AD" clId="Web-{67CD614A-9758-097F-2663-1A640F742BCF}" dt="2023-01-26T12:36:23.911" v="14"/>
          <ac:picMkLst>
            <pc:docMk/>
            <pc:sldMk cId="1628619578" sldId="576"/>
            <ac:picMk id="42" creationId="{55789E83-629C-EAB2-CE54-B918130E2984}"/>
          </ac:picMkLst>
        </pc:picChg>
      </pc:sldChg>
    </pc:docChg>
  </pc:docChgLst>
  <pc:docChgLst>
    <pc:chgData name="Will Stringer" userId="S::will@climatenorthernireland.org.uk::7acd0d3c-80c3-4f2c-8f30-4b0d56d56155" providerId="AD" clId="Web-{4CEC7D17-C8AC-BE9C-0BA5-DEA61740DA37}"/>
    <pc:docChg chg="modSld">
      <pc:chgData name="Will Stringer" userId="S::will@climatenorthernireland.org.uk::7acd0d3c-80c3-4f2c-8f30-4b0d56d56155" providerId="AD" clId="Web-{4CEC7D17-C8AC-BE9C-0BA5-DEA61740DA37}" dt="2023-01-26T10:01:36.680" v="47" actId="20577"/>
      <pc:docMkLst>
        <pc:docMk/>
      </pc:docMkLst>
      <pc:sldChg chg="addSp delSp modSp modNotes">
        <pc:chgData name="Will Stringer" userId="S::will@climatenorthernireland.org.uk::7acd0d3c-80c3-4f2c-8f30-4b0d56d56155" providerId="AD" clId="Web-{4CEC7D17-C8AC-BE9C-0BA5-DEA61740DA37}" dt="2023-01-26T10:01:36.680" v="47" actId="20577"/>
        <pc:sldMkLst>
          <pc:docMk/>
          <pc:sldMk cId="1861529563" sldId="517"/>
        </pc:sldMkLst>
        <pc:spChg chg="mod">
          <ac:chgData name="Will Stringer" userId="S::will@climatenorthernireland.org.uk::7acd0d3c-80c3-4f2c-8f30-4b0d56d56155" providerId="AD" clId="Web-{4CEC7D17-C8AC-BE9C-0BA5-DEA61740DA37}" dt="2023-01-26T09:57:40.313" v="36" actId="1076"/>
          <ac:spMkLst>
            <pc:docMk/>
            <pc:sldMk cId="1861529563" sldId="517"/>
            <ac:spMk id="2" creationId="{00000000-0000-0000-0000-000000000000}"/>
          </ac:spMkLst>
        </pc:spChg>
        <pc:spChg chg="add mod">
          <ac:chgData name="Will Stringer" userId="S::will@climatenorthernireland.org.uk::7acd0d3c-80c3-4f2c-8f30-4b0d56d56155" providerId="AD" clId="Web-{4CEC7D17-C8AC-BE9C-0BA5-DEA61740DA37}" dt="2023-01-26T10:01:36.680" v="47" actId="20577"/>
          <ac:spMkLst>
            <pc:docMk/>
            <pc:sldMk cId="1861529563" sldId="517"/>
            <ac:spMk id="5" creationId="{20C0F09A-73EF-C7E0-7E59-AF1088127AC4}"/>
          </ac:spMkLst>
        </pc:spChg>
        <pc:spChg chg="mod">
          <ac:chgData name="Will Stringer" userId="S::will@climatenorthernireland.org.uk::7acd0d3c-80c3-4f2c-8f30-4b0d56d56155" providerId="AD" clId="Web-{4CEC7D17-C8AC-BE9C-0BA5-DEA61740DA37}" dt="2023-01-26T09:57:22.374" v="28" actId="20577"/>
          <ac:spMkLst>
            <pc:docMk/>
            <pc:sldMk cId="1861529563" sldId="517"/>
            <ac:spMk id="7" creationId="{E5926EB3-3C34-0B4D-A77A-284E5143A581}"/>
          </ac:spMkLst>
        </pc:spChg>
        <pc:picChg chg="del">
          <ac:chgData name="Will Stringer" userId="S::will@climatenorthernireland.org.uk::7acd0d3c-80c3-4f2c-8f30-4b0d56d56155" providerId="AD" clId="Web-{4CEC7D17-C8AC-BE9C-0BA5-DEA61740DA37}" dt="2023-01-26T09:55:39.527" v="12"/>
          <ac:picMkLst>
            <pc:docMk/>
            <pc:sldMk cId="1861529563" sldId="517"/>
            <ac:picMk id="8" creationId="{1CF54E77-9EDE-4AC9-8A15-88C5FE7CB1AD}"/>
          </ac:picMkLst>
        </pc:picChg>
      </pc:sldChg>
    </pc:docChg>
  </pc:docChgLst>
  <pc:docChgLst>
    <pc:chgData name="Amy Bell" userId="S::amy@climatenorthernireland.org.uk::651db02a-3ee0-4103-8497-fa13717cf548" providerId="AD" clId="Web-{84EBAE12-387A-82C1-018C-6AB8A9ABB3AD}"/>
    <pc:docChg chg="modSld">
      <pc:chgData name="Amy Bell" userId="S::amy@climatenorthernireland.org.uk::651db02a-3ee0-4103-8497-fa13717cf548" providerId="AD" clId="Web-{84EBAE12-387A-82C1-018C-6AB8A9ABB3AD}" dt="2023-02-01T12:53:33.629" v="134" actId="20577"/>
      <pc:docMkLst>
        <pc:docMk/>
      </pc:docMkLst>
      <pc:sldChg chg="modSp">
        <pc:chgData name="Amy Bell" userId="S::amy@climatenorthernireland.org.uk::651db02a-3ee0-4103-8497-fa13717cf548" providerId="AD" clId="Web-{84EBAE12-387A-82C1-018C-6AB8A9ABB3AD}" dt="2023-02-01T12:53:33.629" v="134" actId="20577"/>
        <pc:sldMkLst>
          <pc:docMk/>
          <pc:sldMk cId="1714816646" sldId="572"/>
        </pc:sldMkLst>
        <pc:spChg chg="mod">
          <ac:chgData name="Amy Bell" userId="S::amy@climatenorthernireland.org.uk::651db02a-3ee0-4103-8497-fa13717cf548" providerId="AD" clId="Web-{84EBAE12-387A-82C1-018C-6AB8A9ABB3AD}" dt="2023-02-01T12:53:33.629" v="134" actId="20577"/>
          <ac:spMkLst>
            <pc:docMk/>
            <pc:sldMk cId="1714816646" sldId="572"/>
            <ac:spMk id="10" creationId="{00000000-0000-0000-0000-000000000000}"/>
          </ac:spMkLst>
        </pc:spChg>
      </pc:sldChg>
    </pc:docChg>
  </pc:docChgLst>
  <pc:docChgLst>
    <pc:chgData name="Will Stringer" userId="S::will@climatenorthernireland.org.uk::7acd0d3c-80c3-4f2c-8f30-4b0d56d56155" providerId="AD" clId="Web-{1082C1BA-0DE7-434D-6A66-76D7E9DB4011}"/>
    <pc:docChg chg="modSld">
      <pc:chgData name="Will Stringer" userId="S::will@climatenorthernireland.org.uk::7acd0d3c-80c3-4f2c-8f30-4b0d56d56155" providerId="AD" clId="Web-{1082C1BA-0DE7-434D-6A66-76D7E9DB4011}" dt="2023-01-24T13:45:36.188" v="48" actId="20577"/>
      <pc:docMkLst>
        <pc:docMk/>
      </pc:docMkLst>
      <pc:sldChg chg="modSp">
        <pc:chgData name="Will Stringer" userId="S::will@climatenorthernireland.org.uk::7acd0d3c-80c3-4f2c-8f30-4b0d56d56155" providerId="AD" clId="Web-{1082C1BA-0DE7-434D-6A66-76D7E9DB4011}" dt="2023-01-24T13:39:48.584" v="41" actId="14100"/>
        <pc:sldMkLst>
          <pc:docMk/>
          <pc:sldMk cId="809074437" sldId="260"/>
        </pc:sldMkLst>
        <pc:spChg chg="mod">
          <ac:chgData name="Will Stringer" userId="S::will@climatenorthernireland.org.uk::7acd0d3c-80c3-4f2c-8f30-4b0d56d56155" providerId="AD" clId="Web-{1082C1BA-0DE7-434D-6A66-76D7E9DB4011}" dt="2023-01-24T13:39:48.584" v="41" actId="14100"/>
          <ac:spMkLst>
            <pc:docMk/>
            <pc:sldMk cId="809074437" sldId="260"/>
            <ac:spMk id="6" creationId="{00000000-0000-0000-0000-000000000000}"/>
          </ac:spMkLst>
        </pc:spChg>
      </pc:sldChg>
      <pc:sldChg chg="modSp">
        <pc:chgData name="Will Stringer" userId="S::will@climatenorthernireland.org.uk::7acd0d3c-80c3-4f2c-8f30-4b0d56d56155" providerId="AD" clId="Web-{1082C1BA-0DE7-434D-6A66-76D7E9DB4011}" dt="2023-01-24T13:33:45.167" v="0" actId="20577"/>
        <pc:sldMkLst>
          <pc:docMk/>
          <pc:sldMk cId="1180159658" sldId="263"/>
        </pc:sldMkLst>
        <pc:spChg chg="mod">
          <ac:chgData name="Will Stringer" userId="S::will@climatenorthernireland.org.uk::7acd0d3c-80c3-4f2c-8f30-4b0d56d56155" providerId="AD" clId="Web-{1082C1BA-0DE7-434D-6A66-76D7E9DB4011}" dt="2023-01-24T13:33:45.167" v="0" actId="20577"/>
          <ac:spMkLst>
            <pc:docMk/>
            <pc:sldMk cId="1180159658" sldId="263"/>
            <ac:spMk id="5" creationId="{8BFDD37C-4526-44D9-9DCC-0E396A2B4870}"/>
          </ac:spMkLst>
        </pc:spChg>
      </pc:sldChg>
      <pc:sldChg chg="modSp">
        <pc:chgData name="Will Stringer" userId="S::will@climatenorthernireland.org.uk::7acd0d3c-80c3-4f2c-8f30-4b0d56d56155" providerId="AD" clId="Web-{1082C1BA-0DE7-434D-6A66-76D7E9DB4011}" dt="2023-01-24T13:45:36.188" v="48" actId="20577"/>
        <pc:sldMkLst>
          <pc:docMk/>
          <pc:sldMk cId="2390015333" sldId="264"/>
        </pc:sldMkLst>
        <pc:spChg chg="mod">
          <ac:chgData name="Will Stringer" userId="S::will@climatenorthernireland.org.uk::7acd0d3c-80c3-4f2c-8f30-4b0d56d56155" providerId="AD" clId="Web-{1082C1BA-0DE7-434D-6A66-76D7E9DB4011}" dt="2023-01-24T13:45:36.188" v="48" actId="20577"/>
          <ac:spMkLst>
            <pc:docMk/>
            <pc:sldMk cId="2390015333" sldId="264"/>
            <ac:spMk id="9" creationId="{E5F46DEF-BF01-4FA5-A936-2227A37ED060}"/>
          </ac:spMkLst>
        </pc:spChg>
      </pc:sldChg>
      <pc:sldChg chg="modSp">
        <pc:chgData name="Will Stringer" userId="S::will@climatenorthernireland.org.uk::7acd0d3c-80c3-4f2c-8f30-4b0d56d56155" providerId="AD" clId="Web-{1082C1BA-0DE7-434D-6A66-76D7E9DB4011}" dt="2023-01-24T13:39:10.676" v="38" actId="20577"/>
        <pc:sldMkLst>
          <pc:docMk/>
          <pc:sldMk cId="934642153" sldId="268"/>
        </pc:sldMkLst>
        <pc:spChg chg="mod">
          <ac:chgData name="Will Stringer" userId="S::will@climatenorthernireland.org.uk::7acd0d3c-80c3-4f2c-8f30-4b0d56d56155" providerId="AD" clId="Web-{1082C1BA-0DE7-434D-6A66-76D7E9DB4011}" dt="2023-01-24T13:39:10.676" v="38" actId="20577"/>
          <ac:spMkLst>
            <pc:docMk/>
            <pc:sldMk cId="934642153" sldId="268"/>
            <ac:spMk id="5" creationId="{8BFDD37C-4526-44D9-9DCC-0E396A2B4870}"/>
          </ac:spMkLst>
        </pc:spChg>
      </pc:sldChg>
      <pc:sldChg chg="modSp">
        <pc:chgData name="Will Stringer" userId="S::will@climatenorthernireland.org.uk::7acd0d3c-80c3-4f2c-8f30-4b0d56d56155" providerId="AD" clId="Web-{1082C1BA-0DE7-434D-6A66-76D7E9DB4011}" dt="2023-01-24T13:35:14.529" v="5" actId="20577"/>
        <pc:sldMkLst>
          <pc:docMk/>
          <pc:sldMk cId="2660002448" sldId="273"/>
        </pc:sldMkLst>
        <pc:spChg chg="mod">
          <ac:chgData name="Will Stringer" userId="S::will@climatenorthernireland.org.uk::7acd0d3c-80c3-4f2c-8f30-4b0d56d56155" providerId="AD" clId="Web-{1082C1BA-0DE7-434D-6A66-76D7E9DB4011}" dt="2023-01-24T13:35:14.529" v="5" actId="20577"/>
          <ac:spMkLst>
            <pc:docMk/>
            <pc:sldMk cId="2660002448" sldId="273"/>
            <ac:spMk id="13" creationId="{00000000-0000-0000-0000-000000000000}"/>
          </ac:spMkLst>
        </pc:spChg>
      </pc:sldChg>
      <pc:sldChg chg="modSp">
        <pc:chgData name="Will Stringer" userId="S::will@climatenorthernireland.org.uk::7acd0d3c-80c3-4f2c-8f30-4b0d56d56155" providerId="AD" clId="Web-{1082C1BA-0DE7-434D-6A66-76D7E9DB4011}" dt="2023-01-24T13:35:02.716" v="4" actId="20577"/>
        <pc:sldMkLst>
          <pc:docMk/>
          <pc:sldMk cId="4244081767" sldId="530"/>
        </pc:sldMkLst>
        <pc:spChg chg="mod">
          <ac:chgData name="Will Stringer" userId="S::will@climatenorthernireland.org.uk::7acd0d3c-80c3-4f2c-8f30-4b0d56d56155" providerId="AD" clId="Web-{1082C1BA-0DE7-434D-6A66-76D7E9DB4011}" dt="2023-01-24T13:35:02.716" v="4" actId="20577"/>
          <ac:spMkLst>
            <pc:docMk/>
            <pc:sldMk cId="4244081767" sldId="530"/>
            <ac:spMk id="11" creationId="{00000000-0000-0000-0000-000000000000}"/>
          </ac:spMkLst>
        </pc:spChg>
      </pc:sldChg>
      <pc:sldChg chg="modSp">
        <pc:chgData name="Will Stringer" userId="S::will@climatenorthernireland.org.uk::7acd0d3c-80c3-4f2c-8f30-4b0d56d56155" providerId="AD" clId="Web-{1082C1BA-0DE7-434D-6A66-76D7E9DB4011}" dt="2023-01-24T13:34:12.918" v="2" actId="20577"/>
        <pc:sldMkLst>
          <pc:docMk/>
          <pc:sldMk cId="2455716586" sldId="556"/>
        </pc:sldMkLst>
        <pc:spChg chg="mod">
          <ac:chgData name="Will Stringer" userId="S::will@climatenorthernireland.org.uk::7acd0d3c-80c3-4f2c-8f30-4b0d56d56155" providerId="AD" clId="Web-{1082C1BA-0DE7-434D-6A66-76D7E9DB4011}" dt="2023-01-24T13:34:12.918" v="2" actId="20577"/>
          <ac:spMkLst>
            <pc:docMk/>
            <pc:sldMk cId="2455716586" sldId="556"/>
            <ac:spMk id="7" creationId="{CC5544C7-A9CF-4CD8-B3AE-5B9CF71A5E23}"/>
          </ac:spMkLst>
        </pc:spChg>
      </pc:sldChg>
      <pc:sldChg chg="modSp">
        <pc:chgData name="Will Stringer" userId="S::will@climatenorthernireland.org.uk::7acd0d3c-80c3-4f2c-8f30-4b0d56d56155" providerId="AD" clId="Web-{1082C1BA-0DE7-434D-6A66-76D7E9DB4011}" dt="2023-01-24T13:34:49.231" v="3" actId="20577"/>
        <pc:sldMkLst>
          <pc:docMk/>
          <pc:sldMk cId="629893869" sldId="570"/>
        </pc:sldMkLst>
        <pc:spChg chg="mod">
          <ac:chgData name="Will Stringer" userId="S::will@climatenorthernireland.org.uk::7acd0d3c-80c3-4f2c-8f30-4b0d56d56155" providerId="AD" clId="Web-{1082C1BA-0DE7-434D-6A66-76D7E9DB4011}" dt="2023-01-24T13:34:49.231" v="3" actId="20577"/>
          <ac:spMkLst>
            <pc:docMk/>
            <pc:sldMk cId="629893869" sldId="570"/>
            <ac:spMk id="11" creationId="{00000000-0000-0000-0000-000000000000}"/>
          </ac:spMkLst>
        </pc:spChg>
      </pc:sldChg>
      <pc:sldChg chg="modSp">
        <pc:chgData name="Will Stringer" userId="S::will@climatenorthernireland.org.uk::7acd0d3c-80c3-4f2c-8f30-4b0d56d56155" providerId="AD" clId="Web-{1082C1BA-0DE7-434D-6A66-76D7E9DB4011}" dt="2023-01-24T13:35:38.233" v="6" actId="20577"/>
        <pc:sldMkLst>
          <pc:docMk/>
          <pc:sldMk cId="3246802049" sldId="571"/>
        </pc:sldMkLst>
        <pc:spChg chg="mod">
          <ac:chgData name="Will Stringer" userId="S::will@climatenorthernireland.org.uk::7acd0d3c-80c3-4f2c-8f30-4b0d56d56155" providerId="AD" clId="Web-{1082C1BA-0DE7-434D-6A66-76D7E9DB4011}" dt="2023-01-24T13:35:38.233" v="6" actId="20577"/>
          <ac:spMkLst>
            <pc:docMk/>
            <pc:sldMk cId="3246802049" sldId="571"/>
            <ac:spMk id="11" creationId="{00000000-0000-0000-0000-000000000000}"/>
          </ac:spMkLst>
        </pc:spChg>
      </pc:sldChg>
      <pc:sldChg chg="modSp">
        <pc:chgData name="Will Stringer" userId="S::will@climatenorthernireland.org.uk::7acd0d3c-80c3-4f2c-8f30-4b0d56d56155" providerId="AD" clId="Web-{1082C1BA-0DE7-434D-6A66-76D7E9DB4011}" dt="2023-01-24T13:35:51.124" v="9" actId="20577"/>
        <pc:sldMkLst>
          <pc:docMk/>
          <pc:sldMk cId="1714816646" sldId="572"/>
        </pc:sldMkLst>
        <pc:spChg chg="mod">
          <ac:chgData name="Will Stringer" userId="S::will@climatenorthernireland.org.uk::7acd0d3c-80c3-4f2c-8f30-4b0d56d56155" providerId="AD" clId="Web-{1082C1BA-0DE7-434D-6A66-76D7E9DB4011}" dt="2023-01-24T13:35:51.124" v="9" actId="20577"/>
          <ac:spMkLst>
            <pc:docMk/>
            <pc:sldMk cId="1714816646" sldId="572"/>
            <ac:spMk id="8" creationId="{58263A36-E65F-4037-AC4D-743D957F2D1C}"/>
          </ac:spMkLst>
        </pc:spChg>
        <pc:spChg chg="mod">
          <ac:chgData name="Will Stringer" userId="S::will@climatenorthernireland.org.uk::7acd0d3c-80c3-4f2c-8f30-4b0d56d56155" providerId="AD" clId="Web-{1082C1BA-0DE7-434D-6A66-76D7E9DB4011}" dt="2023-01-24T13:35:45.967" v="8" actId="20577"/>
          <ac:spMkLst>
            <pc:docMk/>
            <pc:sldMk cId="1714816646" sldId="572"/>
            <ac:spMk id="10" creationId="{00000000-0000-0000-0000-000000000000}"/>
          </ac:spMkLst>
        </pc:spChg>
      </pc:sldChg>
      <pc:sldChg chg="modSp">
        <pc:chgData name="Will Stringer" userId="S::will@climatenorthernireland.org.uk::7acd0d3c-80c3-4f2c-8f30-4b0d56d56155" providerId="AD" clId="Web-{1082C1BA-0DE7-434D-6A66-76D7E9DB4011}" dt="2023-01-24T13:36:09.499" v="11" actId="20577"/>
        <pc:sldMkLst>
          <pc:docMk/>
          <pc:sldMk cId="1823719866" sldId="573"/>
        </pc:sldMkLst>
        <pc:spChg chg="mod">
          <ac:chgData name="Will Stringer" userId="S::will@climatenorthernireland.org.uk::7acd0d3c-80c3-4f2c-8f30-4b0d56d56155" providerId="AD" clId="Web-{1082C1BA-0DE7-434D-6A66-76D7E9DB4011}" dt="2023-01-24T13:36:04.030" v="10" actId="20577"/>
          <ac:spMkLst>
            <pc:docMk/>
            <pc:sldMk cId="1823719866" sldId="573"/>
            <ac:spMk id="10" creationId="{58263A36-E65F-4037-AC4D-743D957F2D1C}"/>
          </ac:spMkLst>
        </pc:spChg>
        <pc:spChg chg="mod">
          <ac:chgData name="Will Stringer" userId="S::will@climatenorthernireland.org.uk::7acd0d3c-80c3-4f2c-8f30-4b0d56d56155" providerId="AD" clId="Web-{1082C1BA-0DE7-434D-6A66-76D7E9DB4011}" dt="2023-01-24T13:36:09.499" v="11" actId="20577"/>
          <ac:spMkLst>
            <pc:docMk/>
            <pc:sldMk cId="1823719866" sldId="573"/>
            <ac:spMk id="19" creationId="{00000000-0000-0000-0000-000000000000}"/>
          </ac:spMkLst>
        </pc:spChg>
      </pc:sldChg>
      <pc:sldChg chg="modSp">
        <pc:chgData name="Will Stringer" userId="S::will@climatenorthernireland.org.uk::7acd0d3c-80c3-4f2c-8f30-4b0d56d56155" providerId="AD" clId="Web-{1082C1BA-0DE7-434D-6A66-76D7E9DB4011}" dt="2023-01-24T13:36:17.515" v="13" actId="20577"/>
        <pc:sldMkLst>
          <pc:docMk/>
          <pc:sldMk cId="1185480464" sldId="574"/>
        </pc:sldMkLst>
        <pc:spChg chg="mod">
          <ac:chgData name="Will Stringer" userId="S::will@climatenorthernireland.org.uk::7acd0d3c-80c3-4f2c-8f30-4b0d56d56155" providerId="AD" clId="Web-{1082C1BA-0DE7-434D-6A66-76D7E9DB4011}" dt="2023-01-24T13:36:17.515" v="13" actId="20577"/>
          <ac:spMkLst>
            <pc:docMk/>
            <pc:sldMk cId="1185480464" sldId="574"/>
            <ac:spMk id="8" creationId="{41769109-FA8B-49FD-8056-AB6090DC61CE}"/>
          </ac:spMkLst>
        </pc:spChg>
      </pc:sldChg>
      <pc:sldChg chg="modSp">
        <pc:chgData name="Will Stringer" userId="S::will@climatenorthernireland.org.uk::7acd0d3c-80c3-4f2c-8f30-4b0d56d56155" providerId="AD" clId="Web-{1082C1BA-0DE7-434D-6A66-76D7E9DB4011}" dt="2023-01-24T13:37:36.439" v="20" actId="20577"/>
        <pc:sldMkLst>
          <pc:docMk/>
          <pc:sldMk cId="1526171682" sldId="575"/>
        </pc:sldMkLst>
        <pc:spChg chg="mod">
          <ac:chgData name="Will Stringer" userId="S::will@climatenorthernireland.org.uk::7acd0d3c-80c3-4f2c-8f30-4b0d56d56155" providerId="AD" clId="Web-{1082C1BA-0DE7-434D-6A66-76D7E9DB4011}" dt="2023-01-24T13:36:52.422" v="14" actId="20577"/>
          <ac:spMkLst>
            <pc:docMk/>
            <pc:sldMk cId="1526171682" sldId="575"/>
            <ac:spMk id="2" creationId="{61FB6DD5-E6BF-4260-8493-D8211CD9C535}"/>
          </ac:spMkLst>
        </pc:spChg>
        <pc:spChg chg="mod">
          <ac:chgData name="Will Stringer" userId="S::will@climatenorthernireland.org.uk::7acd0d3c-80c3-4f2c-8f30-4b0d56d56155" providerId="AD" clId="Web-{1082C1BA-0DE7-434D-6A66-76D7E9DB4011}" dt="2023-01-24T13:37:36.439" v="20" actId="20577"/>
          <ac:spMkLst>
            <pc:docMk/>
            <pc:sldMk cId="1526171682" sldId="575"/>
            <ac:spMk id="16" creationId="{00000000-0000-0000-0000-000000000000}"/>
          </ac:spMkLst>
        </pc:spChg>
        <pc:spChg chg="mod">
          <ac:chgData name="Will Stringer" userId="S::will@climatenorthernireland.org.uk::7acd0d3c-80c3-4f2c-8f30-4b0d56d56155" providerId="AD" clId="Web-{1082C1BA-0DE7-434D-6A66-76D7E9DB4011}" dt="2023-01-24T13:37:31.252" v="19" actId="20577"/>
          <ac:spMkLst>
            <pc:docMk/>
            <pc:sldMk cId="1526171682" sldId="575"/>
            <ac:spMk id="18" creationId="{00000000-0000-0000-0000-000000000000}"/>
          </ac:spMkLst>
        </pc:spChg>
        <pc:spChg chg="mod">
          <ac:chgData name="Will Stringer" userId="S::will@climatenorthernireland.org.uk::7acd0d3c-80c3-4f2c-8f30-4b0d56d56155" providerId="AD" clId="Web-{1082C1BA-0DE7-434D-6A66-76D7E9DB4011}" dt="2023-01-24T13:37:25.252" v="18" actId="20577"/>
          <ac:spMkLst>
            <pc:docMk/>
            <pc:sldMk cId="1526171682" sldId="575"/>
            <ac:spMk id="20" creationId="{00000000-0000-0000-0000-000000000000}"/>
          </ac:spMkLst>
        </pc:spChg>
        <pc:spChg chg="mod">
          <ac:chgData name="Will Stringer" userId="S::will@climatenorthernireland.org.uk::7acd0d3c-80c3-4f2c-8f30-4b0d56d56155" providerId="AD" clId="Web-{1082C1BA-0DE7-434D-6A66-76D7E9DB4011}" dt="2023-01-24T13:37:13.001" v="16" actId="20577"/>
          <ac:spMkLst>
            <pc:docMk/>
            <pc:sldMk cId="1526171682" sldId="575"/>
            <ac:spMk id="22" creationId="{00000000-0000-0000-0000-000000000000}"/>
          </ac:spMkLst>
        </pc:spChg>
        <pc:spChg chg="mod">
          <ac:chgData name="Will Stringer" userId="S::will@climatenorthernireland.org.uk::7acd0d3c-80c3-4f2c-8f30-4b0d56d56155" providerId="AD" clId="Web-{1082C1BA-0DE7-434D-6A66-76D7E9DB4011}" dt="2023-01-24T13:37:07.720" v="15" actId="20577"/>
          <ac:spMkLst>
            <pc:docMk/>
            <pc:sldMk cId="1526171682" sldId="575"/>
            <ac:spMk id="24" creationId="{00000000-0000-0000-0000-000000000000}"/>
          </ac:spMkLst>
        </pc:spChg>
        <pc:spChg chg="mod">
          <ac:chgData name="Will Stringer" userId="S::will@climatenorthernireland.org.uk::7acd0d3c-80c3-4f2c-8f30-4b0d56d56155" providerId="AD" clId="Web-{1082C1BA-0DE7-434D-6A66-76D7E9DB4011}" dt="2023-01-24T13:37:19.173" v="17" actId="20577"/>
          <ac:spMkLst>
            <pc:docMk/>
            <pc:sldMk cId="1526171682" sldId="575"/>
            <ac:spMk id="27" creationId="{00000000-0000-0000-0000-000000000000}"/>
          </ac:spMkLst>
        </pc:spChg>
      </pc:sldChg>
      <pc:sldChg chg="modSp">
        <pc:chgData name="Will Stringer" userId="S::will@climatenorthernireland.org.uk::7acd0d3c-80c3-4f2c-8f30-4b0d56d56155" providerId="AD" clId="Web-{1082C1BA-0DE7-434D-6A66-76D7E9DB4011}" dt="2023-01-24T13:38:03.550" v="35" actId="20577"/>
        <pc:sldMkLst>
          <pc:docMk/>
          <pc:sldMk cId="1628619578" sldId="576"/>
        </pc:sldMkLst>
        <pc:spChg chg="mod">
          <ac:chgData name="Will Stringer" userId="S::will@climatenorthernireland.org.uk::7acd0d3c-80c3-4f2c-8f30-4b0d56d56155" providerId="AD" clId="Web-{1082C1BA-0DE7-434D-6A66-76D7E9DB4011}" dt="2023-01-24T13:38:02.581" v="24" actId="20577"/>
          <ac:spMkLst>
            <pc:docMk/>
            <pc:sldMk cId="1628619578" sldId="576"/>
            <ac:spMk id="5" creationId="{1AEF9D9A-2F57-4C15-9BC8-B483CC93945F}"/>
          </ac:spMkLst>
        </pc:spChg>
        <pc:spChg chg="mod">
          <ac:chgData name="Will Stringer" userId="S::will@climatenorthernireland.org.uk::7acd0d3c-80c3-4f2c-8f30-4b0d56d56155" providerId="AD" clId="Web-{1082C1BA-0DE7-434D-6A66-76D7E9DB4011}" dt="2023-01-24T13:38:02.596" v="25" actId="20577"/>
          <ac:spMkLst>
            <pc:docMk/>
            <pc:sldMk cId="1628619578" sldId="576"/>
            <ac:spMk id="7" creationId="{9A4F4C8A-5A22-40C6-9386-CE82B2851981}"/>
          </ac:spMkLst>
        </pc:spChg>
        <pc:spChg chg="mod">
          <ac:chgData name="Will Stringer" userId="S::will@climatenorthernireland.org.uk::7acd0d3c-80c3-4f2c-8f30-4b0d56d56155" providerId="AD" clId="Web-{1082C1BA-0DE7-434D-6A66-76D7E9DB4011}" dt="2023-01-24T13:37:49.752" v="22" actId="20577"/>
          <ac:spMkLst>
            <pc:docMk/>
            <pc:sldMk cId="1628619578" sldId="576"/>
            <ac:spMk id="11" creationId="{00000000-0000-0000-0000-000000000000}"/>
          </ac:spMkLst>
        </pc:spChg>
        <pc:spChg chg="mod">
          <ac:chgData name="Will Stringer" userId="S::will@climatenorthernireland.org.uk::7acd0d3c-80c3-4f2c-8f30-4b0d56d56155" providerId="AD" clId="Web-{1082C1BA-0DE7-434D-6A66-76D7E9DB4011}" dt="2023-01-24T13:38:03.456" v="33" actId="20577"/>
          <ac:spMkLst>
            <pc:docMk/>
            <pc:sldMk cId="1628619578" sldId="576"/>
            <ac:spMk id="13" creationId="{00000000-0000-0000-0000-000000000000}"/>
          </ac:spMkLst>
        </pc:spChg>
        <pc:spChg chg="mod">
          <ac:chgData name="Will Stringer" userId="S::will@climatenorthernireland.org.uk::7acd0d3c-80c3-4f2c-8f30-4b0d56d56155" providerId="AD" clId="Web-{1082C1BA-0DE7-434D-6A66-76D7E9DB4011}" dt="2023-01-24T13:38:03.503" v="34" actId="20577"/>
          <ac:spMkLst>
            <pc:docMk/>
            <pc:sldMk cId="1628619578" sldId="576"/>
            <ac:spMk id="14" creationId="{00000000-0000-0000-0000-000000000000}"/>
          </ac:spMkLst>
        </pc:spChg>
        <pc:spChg chg="mod">
          <ac:chgData name="Will Stringer" userId="S::will@climatenorthernireland.org.uk::7acd0d3c-80c3-4f2c-8f30-4b0d56d56155" providerId="AD" clId="Web-{1082C1BA-0DE7-434D-6A66-76D7E9DB4011}" dt="2023-01-24T13:38:03.550" v="35" actId="20577"/>
          <ac:spMkLst>
            <pc:docMk/>
            <pc:sldMk cId="1628619578" sldId="576"/>
            <ac:spMk id="19" creationId="{00000000-0000-0000-0000-000000000000}"/>
          </ac:spMkLst>
        </pc:spChg>
        <pc:spChg chg="mod">
          <ac:chgData name="Will Stringer" userId="S::will@climatenorthernireland.org.uk::7acd0d3c-80c3-4f2c-8f30-4b0d56d56155" providerId="AD" clId="Web-{1082C1BA-0DE7-434D-6A66-76D7E9DB4011}" dt="2023-01-24T13:38:02.612" v="26" actId="20577"/>
          <ac:spMkLst>
            <pc:docMk/>
            <pc:sldMk cId="1628619578" sldId="576"/>
            <ac:spMk id="21" creationId="{00000000-0000-0000-0000-000000000000}"/>
          </ac:spMkLst>
        </pc:spChg>
        <pc:spChg chg="mod">
          <ac:chgData name="Will Stringer" userId="S::will@climatenorthernireland.org.uk::7acd0d3c-80c3-4f2c-8f30-4b0d56d56155" providerId="AD" clId="Web-{1082C1BA-0DE7-434D-6A66-76D7E9DB4011}" dt="2023-01-24T13:38:02.721" v="27" actId="20577"/>
          <ac:spMkLst>
            <pc:docMk/>
            <pc:sldMk cId="1628619578" sldId="576"/>
            <ac:spMk id="23" creationId="{00000000-0000-0000-0000-000000000000}"/>
          </ac:spMkLst>
        </pc:spChg>
        <pc:spChg chg="mod">
          <ac:chgData name="Will Stringer" userId="S::will@climatenorthernireland.org.uk::7acd0d3c-80c3-4f2c-8f30-4b0d56d56155" providerId="AD" clId="Web-{1082C1BA-0DE7-434D-6A66-76D7E9DB4011}" dt="2023-01-24T13:38:02.831" v="28" actId="20577"/>
          <ac:spMkLst>
            <pc:docMk/>
            <pc:sldMk cId="1628619578" sldId="576"/>
            <ac:spMk id="24" creationId="{00000000-0000-0000-0000-000000000000}"/>
          </ac:spMkLst>
        </pc:spChg>
        <pc:spChg chg="mod">
          <ac:chgData name="Will Stringer" userId="S::will@climatenorthernireland.org.uk::7acd0d3c-80c3-4f2c-8f30-4b0d56d56155" providerId="AD" clId="Web-{1082C1BA-0DE7-434D-6A66-76D7E9DB4011}" dt="2023-01-24T13:38:02.971" v="29" actId="20577"/>
          <ac:spMkLst>
            <pc:docMk/>
            <pc:sldMk cId="1628619578" sldId="576"/>
            <ac:spMk id="25" creationId="{00000000-0000-0000-0000-000000000000}"/>
          </ac:spMkLst>
        </pc:spChg>
        <pc:spChg chg="mod">
          <ac:chgData name="Will Stringer" userId="S::will@climatenorthernireland.org.uk::7acd0d3c-80c3-4f2c-8f30-4b0d56d56155" providerId="AD" clId="Web-{1082C1BA-0DE7-434D-6A66-76D7E9DB4011}" dt="2023-01-24T13:38:03.096" v="30" actId="20577"/>
          <ac:spMkLst>
            <pc:docMk/>
            <pc:sldMk cId="1628619578" sldId="576"/>
            <ac:spMk id="26" creationId="{00000000-0000-0000-0000-000000000000}"/>
          </ac:spMkLst>
        </pc:spChg>
        <pc:spChg chg="mod">
          <ac:chgData name="Will Stringer" userId="S::will@climatenorthernireland.org.uk::7acd0d3c-80c3-4f2c-8f30-4b0d56d56155" providerId="AD" clId="Web-{1082C1BA-0DE7-434D-6A66-76D7E9DB4011}" dt="2023-01-24T13:38:03.237" v="31" actId="20577"/>
          <ac:spMkLst>
            <pc:docMk/>
            <pc:sldMk cId="1628619578" sldId="576"/>
            <ac:spMk id="27" creationId="{00000000-0000-0000-0000-000000000000}"/>
          </ac:spMkLst>
        </pc:spChg>
        <pc:spChg chg="mod">
          <ac:chgData name="Will Stringer" userId="S::will@climatenorthernireland.org.uk::7acd0d3c-80c3-4f2c-8f30-4b0d56d56155" providerId="AD" clId="Web-{1082C1BA-0DE7-434D-6A66-76D7E9DB4011}" dt="2023-01-24T13:38:03.362" v="32" actId="20577"/>
          <ac:spMkLst>
            <pc:docMk/>
            <pc:sldMk cId="1628619578" sldId="576"/>
            <ac:spMk id="40" creationId="{00000000-0000-0000-0000-000000000000}"/>
          </ac:spMkLst>
        </pc:spChg>
      </pc:sldChg>
      <pc:sldChg chg="modSp">
        <pc:chgData name="Will Stringer" userId="S::will@climatenorthernireland.org.uk::7acd0d3c-80c3-4f2c-8f30-4b0d56d56155" providerId="AD" clId="Web-{1082C1BA-0DE7-434D-6A66-76D7E9DB4011}" dt="2023-01-24T13:33:53.495" v="1" actId="20577"/>
        <pc:sldMkLst>
          <pc:docMk/>
          <pc:sldMk cId="3165536896" sldId="577"/>
        </pc:sldMkLst>
        <pc:spChg chg="mod">
          <ac:chgData name="Will Stringer" userId="S::will@climatenorthernireland.org.uk::7acd0d3c-80c3-4f2c-8f30-4b0d56d56155" providerId="AD" clId="Web-{1082C1BA-0DE7-434D-6A66-76D7E9DB4011}" dt="2023-01-24T13:33:53.495" v="1" actId="20577"/>
          <ac:spMkLst>
            <pc:docMk/>
            <pc:sldMk cId="3165536896" sldId="577"/>
            <ac:spMk id="11" creationId="{00000000-0000-0000-0000-000000000000}"/>
          </ac:spMkLst>
        </pc:spChg>
      </pc:sldChg>
      <pc:sldChg chg="modSp">
        <pc:chgData name="Will Stringer" userId="S::will@climatenorthernireland.org.uk::7acd0d3c-80c3-4f2c-8f30-4b0d56d56155" providerId="AD" clId="Web-{1082C1BA-0DE7-434D-6A66-76D7E9DB4011}" dt="2023-01-24T13:38:55.770" v="36" actId="20577"/>
        <pc:sldMkLst>
          <pc:docMk/>
          <pc:sldMk cId="429462093" sldId="578"/>
        </pc:sldMkLst>
        <pc:spChg chg="mod">
          <ac:chgData name="Will Stringer" userId="S::will@climatenorthernireland.org.uk::7acd0d3c-80c3-4f2c-8f30-4b0d56d56155" providerId="AD" clId="Web-{1082C1BA-0DE7-434D-6A66-76D7E9DB4011}" dt="2023-01-24T13:38:55.770" v="36" actId="20577"/>
          <ac:spMkLst>
            <pc:docMk/>
            <pc:sldMk cId="429462093" sldId="578"/>
            <ac:spMk id="11" creationId="{00000000-0000-0000-0000-000000000000}"/>
          </ac:spMkLst>
        </pc:spChg>
      </pc:sldChg>
      <pc:sldChg chg="modSp">
        <pc:chgData name="Will Stringer" userId="S::will@climatenorthernireland.org.uk::7acd0d3c-80c3-4f2c-8f30-4b0d56d56155" providerId="AD" clId="Web-{1082C1BA-0DE7-434D-6A66-76D7E9DB4011}" dt="2023-01-24T13:39:20.427" v="39" actId="20577"/>
        <pc:sldMkLst>
          <pc:docMk/>
          <pc:sldMk cId="2484046678" sldId="579"/>
        </pc:sldMkLst>
        <pc:spChg chg="mod">
          <ac:chgData name="Will Stringer" userId="S::will@climatenorthernireland.org.uk::7acd0d3c-80c3-4f2c-8f30-4b0d56d56155" providerId="AD" clId="Web-{1082C1BA-0DE7-434D-6A66-76D7E9DB4011}" dt="2023-01-24T13:39:20.427" v="39" actId="20577"/>
          <ac:spMkLst>
            <pc:docMk/>
            <pc:sldMk cId="2484046678" sldId="579"/>
            <ac:spMk id="11" creationId="{00000000-0000-0000-0000-000000000000}"/>
          </ac:spMkLst>
        </pc:spChg>
      </pc:sldChg>
      <pc:sldChg chg="modSp">
        <pc:chgData name="Will Stringer" userId="S::will@climatenorthernireland.org.uk::7acd0d3c-80c3-4f2c-8f30-4b0d56d56155" providerId="AD" clId="Web-{1082C1BA-0DE7-434D-6A66-76D7E9DB4011}" dt="2023-01-24T13:39:32.630" v="40" actId="20577"/>
        <pc:sldMkLst>
          <pc:docMk/>
          <pc:sldMk cId="614632546" sldId="581"/>
        </pc:sldMkLst>
        <pc:spChg chg="mod">
          <ac:chgData name="Will Stringer" userId="S::will@climatenorthernireland.org.uk::7acd0d3c-80c3-4f2c-8f30-4b0d56d56155" providerId="AD" clId="Web-{1082C1BA-0DE7-434D-6A66-76D7E9DB4011}" dt="2023-01-24T13:39:32.630" v="40" actId="20577"/>
          <ac:spMkLst>
            <pc:docMk/>
            <pc:sldMk cId="614632546" sldId="581"/>
            <ac:spMk id="11" creationId="{00000000-0000-0000-0000-000000000000}"/>
          </ac:spMkLst>
        </pc:spChg>
      </pc:sldChg>
    </pc:docChg>
  </pc:docChgLst>
  <pc:docChgLst>
    <pc:chgData name="Will Stringer" userId="S::will@climatenorthernireland.org.uk::7acd0d3c-80c3-4f2c-8f30-4b0d56d56155" providerId="AD" clId="Web-{ACBFE46B-A84C-4571-94AE-81E96750DBAB}"/>
    <pc:docChg chg="mod modSld sldOrd">
      <pc:chgData name="Will Stringer" userId="S::will@climatenorthernireland.org.uk::7acd0d3c-80c3-4f2c-8f30-4b0d56d56155" providerId="AD" clId="Web-{ACBFE46B-A84C-4571-94AE-81E96750DBAB}" dt="2023-01-26T12:47:08.949" v="63" actId="20577"/>
      <pc:docMkLst>
        <pc:docMk/>
      </pc:docMkLst>
      <pc:sldChg chg="addSp modSp">
        <pc:chgData name="Will Stringer" userId="S::will@climatenorthernireland.org.uk::7acd0d3c-80c3-4f2c-8f30-4b0d56d56155" providerId="AD" clId="Web-{ACBFE46B-A84C-4571-94AE-81E96750DBAB}" dt="2023-01-26T12:46:48.262" v="60" actId="20577"/>
        <pc:sldMkLst>
          <pc:docMk/>
          <pc:sldMk cId="809074437" sldId="260"/>
        </pc:sldMkLst>
        <pc:spChg chg="mod">
          <ac:chgData name="Will Stringer" userId="S::will@climatenorthernireland.org.uk::7acd0d3c-80c3-4f2c-8f30-4b0d56d56155" providerId="AD" clId="Web-{ACBFE46B-A84C-4571-94AE-81E96750DBAB}" dt="2023-01-26T12:46:15.620" v="58" actId="14100"/>
          <ac:spMkLst>
            <pc:docMk/>
            <pc:sldMk cId="809074437" sldId="260"/>
            <ac:spMk id="2" creationId="{00000000-0000-0000-0000-000000000000}"/>
          </ac:spMkLst>
        </pc:spChg>
        <pc:spChg chg="mod">
          <ac:chgData name="Will Stringer" userId="S::will@climatenorthernireland.org.uk::7acd0d3c-80c3-4f2c-8f30-4b0d56d56155" providerId="AD" clId="Web-{ACBFE46B-A84C-4571-94AE-81E96750DBAB}" dt="2023-01-26T12:46:37.839" v="59" actId="20577"/>
          <ac:spMkLst>
            <pc:docMk/>
            <pc:sldMk cId="809074437" sldId="260"/>
            <ac:spMk id="3" creationId="{00000000-0000-0000-0000-000000000000}"/>
          </ac:spMkLst>
        </pc:spChg>
        <pc:spChg chg="mod">
          <ac:chgData name="Will Stringer" userId="S::will@climatenorthernireland.org.uk::7acd0d3c-80c3-4f2c-8f30-4b0d56d56155" providerId="AD" clId="Web-{ACBFE46B-A84C-4571-94AE-81E96750DBAB}" dt="2023-01-26T12:46:48.262" v="60" actId="20577"/>
          <ac:spMkLst>
            <pc:docMk/>
            <pc:sldMk cId="809074437" sldId="260"/>
            <ac:spMk id="6" creationId="{00000000-0000-0000-0000-000000000000}"/>
          </ac:spMkLst>
        </pc:spChg>
        <pc:picChg chg="add">
          <ac:chgData name="Will Stringer" userId="S::will@climatenorthernireland.org.uk::7acd0d3c-80c3-4f2c-8f30-4b0d56d56155" providerId="AD" clId="Web-{ACBFE46B-A84C-4571-94AE-81E96750DBAB}" dt="2023-01-26T12:35:54.012" v="16"/>
          <ac:picMkLst>
            <pc:docMk/>
            <pc:sldMk cId="809074437" sldId="260"/>
            <ac:picMk id="7" creationId="{29340A20-5F15-562B-C6B8-EAD4FDFE8C0C}"/>
          </ac:picMkLst>
        </pc:picChg>
      </pc:sldChg>
      <pc:sldChg chg="addSp modSp">
        <pc:chgData name="Will Stringer" userId="S::will@climatenorthernireland.org.uk::7acd0d3c-80c3-4f2c-8f30-4b0d56d56155" providerId="AD" clId="Web-{ACBFE46B-A84C-4571-94AE-81E96750DBAB}" dt="2023-01-26T12:47:08.949" v="63" actId="20577"/>
        <pc:sldMkLst>
          <pc:docMk/>
          <pc:sldMk cId="1117929225" sldId="261"/>
        </pc:sldMkLst>
        <pc:spChg chg="mod">
          <ac:chgData name="Will Stringer" userId="S::will@climatenorthernireland.org.uk::7acd0d3c-80c3-4f2c-8f30-4b0d56d56155" providerId="AD" clId="Web-{ACBFE46B-A84C-4571-94AE-81E96750DBAB}" dt="2023-01-26T12:47:08.949" v="63" actId="20577"/>
          <ac:spMkLst>
            <pc:docMk/>
            <pc:sldMk cId="1117929225" sldId="261"/>
            <ac:spMk id="2" creationId="{00000000-0000-0000-0000-000000000000}"/>
          </ac:spMkLst>
        </pc:spChg>
        <pc:spChg chg="mod">
          <ac:chgData name="Will Stringer" userId="S::will@climatenorthernireland.org.uk::7acd0d3c-80c3-4f2c-8f30-4b0d56d56155" providerId="AD" clId="Web-{ACBFE46B-A84C-4571-94AE-81E96750DBAB}" dt="2023-01-26T12:47:00.559" v="61" actId="20577"/>
          <ac:spMkLst>
            <pc:docMk/>
            <pc:sldMk cId="1117929225" sldId="261"/>
            <ac:spMk id="3" creationId="{00000000-0000-0000-0000-000000000000}"/>
          </ac:spMkLst>
        </pc:spChg>
        <pc:picChg chg="add">
          <ac:chgData name="Will Stringer" userId="S::will@climatenorthernireland.org.uk::7acd0d3c-80c3-4f2c-8f30-4b0d56d56155" providerId="AD" clId="Web-{ACBFE46B-A84C-4571-94AE-81E96750DBAB}" dt="2023-01-26T12:36:16.388" v="19"/>
          <ac:picMkLst>
            <pc:docMk/>
            <pc:sldMk cId="1117929225" sldId="261"/>
            <ac:picMk id="5" creationId="{39E54459-4225-AC47-E624-1E2A9AD61F17}"/>
          </ac:picMkLst>
        </pc:picChg>
      </pc:sldChg>
      <pc:sldChg chg="modSp">
        <pc:chgData name="Will Stringer" userId="S::will@climatenorthernireland.org.uk::7acd0d3c-80c3-4f2c-8f30-4b0d56d56155" providerId="AD" clId="Web-{ACBFE46B-A84C-4571-94AE-81E96750DBAB}" dt="2023-01-26T12:42:18.334" v="39" actId="20577"/>
        <pc:sldMkLst>
          <pc:docMk/>
          <pc:sldMk cId="1180159658" sldId="263"/>
        </pc:sldMkLst>
        <pc:spChg chg="mod">
          <ac:chgData name="Will Stringer" userId="S::will@climatenorthernireland.org.uk::7acd0d3c-80c3-4f2c-8f30-4b0d56d56155" providerId="AD" clId="Web-{ACBFE46B-A84C-4571-94AE-81E96750DBAB}" dt="2023-01-26T12:42:18.334" v="39" actId="20577"/>
          <ac:spMkLst>
            <pc:docMk/>
            <pc:sldMk cId="1180159658" sldId="263"/>
            <ac:spMk id="5" creationId="{8BFDD37C-4526-44D9-9DCC-0E396A2B4870}"/>
          </ac:spMkLst>
        </pc:spChg>
        <pc:picChg chg="mod">
          <ac:chgData name="Will Stringer" userId="S::will@climatenorthernireland.org.uk::7acd0d3c-80c3-4f2c-8f30-4b0d56d56155" providerId="AD" clId="Web-{ACBFE46B-A84C-4571-94AE-81E96750DBAB}" dt="2023-01-26T12:36:34.169" v="20" actId="1076"/>
          <ac:picMkLst>
            <pc:docMk/>
            <pc:sldMk cId="1180159658" sldId="263"/>
            <ac:picMk id="4" creationId="{00000000-0000-0000-0000-000000000000}"/>
          </ac:picMkLst>
        </pc:picChg>
      </pc:sldChg>
      <pc:sldChg chg="modSp">
        <pc:chgData name="Will Stringer" userId="S::will@climatenorthernireland.org.uk::7acd0d3c-80c3-4f2c-8f30-4b0d56d56155" providerId="AD" clId="Web-{ACBFE46B-A84C-4571-94AE-81E96750DBAB}" dt="2023-01-26T12:45:19.150" v="55" actId="20577"/>
        <pc:sldMkLst>
          <pc:docMk/>
          <pc:sldMk cId="2390015333" sldId="264"/>
        </pc:sldMkLst>
        <pc:spChg chg="mod">
          <ac:chgData name="Will Stringer" userId="S::will@climatenorthernireland.org.uk::7acd0d3c-80c3-4f2c-8f30-4b0d56d56155" providerId="AD" clId="Web-{ACBFE46B-A84C-4571-94AE-81E96750DBAB}" dt="2023-01-26T12:45:19.150" v="55" actId="20577"/>
          <ac:spMkLst>
            <pc:docMk/>
            <pc:sldMk cId="2390015333" sldId="264"/>
            <ac:spMk id="4" creationId="{00000000-0000-0000-0000-000000000000}"/>
          </ac:spMkLst>
        </pc:spChg>
      </pc:sldChg>
      <pc:sldChg chg="ord">
        <pc:chgData name="Will Stringer" userId="S::will@climatenorthernireland.org.uk::7acd0d3c-80c3-4f2c-8f30-4b0d56d56155" providerId="AD" clId="Web-{ACBFE46B-A84C-4571-94AE-81E96750DBAB}" dt="2023-01-26T12:34:18.041" v="8"/>
        <pc:sldMkLst>
          <pc:docMk/>
          <pc:sldMk cId="3834509504" sldId="266"/>
        </pc:sldMkLst>
      </pc:sldChg>
      <pc:sldChg chg="modSp">
        <pc:chgData name="Will Stringer" userId="S::will@climatenorthernireland.org.uk::7acd0d3c-80c3-4f2c-8f30-4b0d56d56155" providerId="AD" clId="Web-{ACBFE46B-A84C-4571-94AE-81E96750DBAB}" dt="2023-01-26T12:45:02.994" v="53" actId="20577"/>
        <pc:sldMkLst>
          <pc:docMk/>
          <pc:sldMk cId="3662840706" sldId="267"/>
        </pc:sldMkLst>
        <pc:spChg chg="mod">
          <ac:chgData name="Will Stringer" userId="S::will@climatenorthernireland.org.uk::7acd0d3c-80c3-4f2c-8f30-4b0d56d56155" providerId="AD" clId="Web-{ACBFE46B-A84C-4571-94AE-81E96750DBAB}" dt="2023-01-26T12:44:52.931" v="50" actId="20577"/>
          <ac:spMkLst>
            <pc:docMk/>
            <pc:sldMk cId="3662840706" sldId="267"/>
            <ac:spMk id="4" creationId="{00000000-0000-0000-0000-000000000000}"/>
          </ac:spMkLst>
        </pc:spChg>
        <pc:spChg chg="mod">
          <ac:chgData name="Will Stringer" userId="S::will@climatenorthernireland.org.uk::7acd0d3c-80c3-4f2c-8f30-4b0d56d56155" providerId="AD" clId="Web-{ACBFE46B-A84C-4571-94AE-81E96750DBAB}" dt="2023-01-26T12:45:02.994" v="53" actId="20577"/>
          <ac:spMkLst>
            <pc:docMk/>
            <pc:sldMk cId="3662840706" sldId="267"/>
            <ac:spMk id="5" creationId="{00000000-0000-0000-0000-000000000000}"/>
          </ac:spMkLst>
        </pc:spChg>
      </pc:sldChg>
      <pc:sldChg chg="modSp">
        <pc:chgData name="Will Stringer" userId="S::will@climatenorthernireland.org.uk::7acd0d3c-80c3-4f2c-8f30-4b0d56d56155" providerId="AD" clId="Web-{ACBFE46B-A84C-4571-94AE-81E96750DBAB}" dt="2023-01-26T12:34:46.120" v="9" actId="1076"/>
        <pc:sldMkLst>
          <pc:docMk/>
          <pc:sldMk cId="934642153" sldId="268"/>
        </pc:sldMkLst>
        <pc:picChg chg="mod">
          <ac:chgData name="Will Stringer" userId="S::will@climatenorthernireland.org.uk::7acd0d3c-80c3-4f2c-8f30-4b0d56d56155" providerId="AD" clId="Web-{ACBFE46B-A84C-4571-94AE-81E96750DBAB}" dt="2023-01-26T12:34:46.120" v="9" actId="1076"/>
          <ac:picMkLst>
            <pc:docMk/>
            <pc:sldMk cId="934642153" sldId="268"/>
            <ac:picMk id="4" creationId="{00000000-0000-0000-0000-000000000000}"/>
          </ac:picMkLst>
        </pc:picChg>
      </pc:sldChg>
      <pc:sldChg chg="modSp">
        <pc:chgData name="Will Stringer" userId="S::will@climatenorthernireland.org.uk::7acd0d3c-80c3-4f2c-8f30-4b0d56d56155" providerId="AD" clId="Web-{ACBFE46B-A84C-4571-94AE-81E96750DBAB}" dt="2023-01-26T12:32:23.070" v="6" actId="1076"/>
        <pc:sldMkLst>
          <pc:docMk/>
          <pc:sldMk cId="1210324297" sldId="271"/>
        </pc:sldMkLst>
        <pc:picChg chg="mod">
          <ac:chgData name="Will Stringer" userId="S::will@climatenorthernireland.org.uk::7acd0d3c-80c3-4f2c-8f30-4b0d56d56155" providerId="AD" clId="Web-{ACBFE46B-A84C-4571-94AE-81E96750DBAB}" dt="2023-01-26T12:32:23.070" v="6" actId="1076"/>
          <ac:picMkLst>
            <pc:docMk/>
            <pc:sldMk cId="1210324297" sldId="271"/>
            <ac:picMk id="5" creationId="{0F054529-FC32-461B-AA95-AB59DED81A47}"/>
          </ac:picMkLst>
        </pc:picChg>
      </pc:sldChg>
      <pc:sldChg chg="addSp modSp">
        <pc:chgData name="Will Stringer" userId="S::will@climatenorthernireland.org.uk::7acd0d3c-80c3-4f2c-8f30-4b0d56d56155" providerId="AD" clId="Web-{ACBFE46B-A84C-4571-94AE-81E96750DBAB}" dt="2023-01-26T12:37:11.311" v="25" actId="1076"/>
        <pc:sldMkLst>
          <pc:docMk/>
          <pc:sldMk cId="2660002448" sldId="273"/>
        </pc:sldMkLst>
        <pc:picChg chg="add mod">
          <ac:chgData name="Will Stringer" userId="S::will@climatenorthernireland.org.uk::7acd0d3c-80c3-4f2c-8f30-4b0d56d56155" providerId="AD" clId="Web-{ACBFE46B-A84C-4571-94AE-81E96750DBAB}" dt="2023-01-26T12:37:11.311" v="25" actId="1076"/>
          <ac:picMkLst>
            <pc:docMk/>
            <pc:sldMk cId="2660002448" sldId="273"/>
            <ac:picMk id="4" creationId="{CF7658AC-53CD-7E5D-E300-2B8E5454E551}"/>
          </ac:picMkLst>
        </pc:picChg>
      </pc:sldChg>
      <pc:sldChg chg="addSp">
        <pc:chgData name="Will Stringer" userId="S::will@climatenorthernireland.org.uk::7acd0d3c-80c3-4f2c-8f30-4b0d56d56155" providerId="AD" clId="Web-{ACBFE46B-A84C-4571-94AE-81E96750DBAB}" dt="2023-01-26T12:35:23.637" v="13"/>
        <pc:sldMkLst>
          <pc:docMk/>
          <pc:sldMk cId="3899833046" sldId="280"/>
        </pc:sldMkLst>
        <pc:picChg chg="add">
          <ac:chgData name="Will Stringer" userId="S::will@climatenorthernireland.org.uk::7acd0d3c-80c3-4f2c-8f30-4b0d56d56155" providerId="AD" clId="Web-{ACBFE46B-A84C-4571-94AE-81E96750DBAB}" dt="2023-01-26T12:35:23.637" v="13"/>
          <ac:picMkLst>
            <pc:docMk/>
            <pc:sldMk cId="3899833046" sldId="280"/>
            <ac:picMk id="5" creationId="{2EF8E18C-AFC0-71F0-A004-6032229D3513}"/>
          </ac:picMkLst>
        </pc:picChg>
      </pc:sldChg>
      <pc:sldChg chg="modSp">
        <pc:chgData name="Will Stringer" userId="S::will@climatenorthernireland.org.uk::7acd0d3c-80c3-4f2c-8f30-4b0d56d56155" providerId="AD" clId="Web-{ACBFE46B-A84C-4571-94AE-81E96750DBAB}" dt="2023-01-26T12:42:39.709" v="40"/>
        <pc:sldMkLst>
          <pc:docMk/>
          <pc:sldMk cId="1605941334" sldId="344"/>
        </pc:sldMkLst>
        <pc:spChg chg="mod">
          <ac:chgData name="Will Stringer" userId="S::will@climatenorthernireland.org.uk::7acd0d3c-80c3-4f2c-8f30-4b0d56d56155" providerId="AD" clId="Web-{ACBFE46B-A84C-4571-94AE-81E96750DBAB}" dt="2023-01-26T12:42:39.709" v="40"/>
          <ac:spMkLst>
            <pc:docMk/>
            <pc:sldMk cId="1605941334" sldId="344"/>
            <ac:spMk id="2" creationId="{CEE56B7F-9625-42BF-AFEF-E07D2B55AB27}"/>
          </ac:spMkLst>
        </pc:spChg>
      </pc:sldChg>
      <pc:sldChg chg="addSp">
        <pc:chgData name="Will Stringer" userId="S::will@climatenorthernireland.org.uk::7acd0d3c-80c3-4f2c-8f30-4b0d56d56155" providerId="AD" clId="Web-{ACBFE46B-A84C-4571-94AE-81E96750DBAB}" dt="2023-01-26T12:36:49.310" v="22"/>
        <pc:sldMkLst>
          <pc:docMk/>
          <pc:sldMk cId="2702116213" sldId="442"/>
        </pc:sldMkLst>
        <pc:picChg chg="add">
          <ac:chgData name="Will Stringer" userId="S::will@climatenorthernireland.org.uk::7acd0d3c-80c3-4f2c-8f30-4b0d56d56155" providerId="AD" clId="Web-{ACBFE46B-A84C-4571-94AE-81E96750DBAB}" dt="2023-01-26T12:36:49.310" v="22"/>
          <ac:picMkLst>
            <pc:docMk/>
            <pc:sldMk cId="2702116213" sldId="442"/>
            <ac:picMk id="7" creationId="{995B4A2E-60D1-BB44-7329-CD4335290EB9}"/>
          </ac:picMkLst>
        </pc:picChg>
      </pc:sldChg>
      <pc:sldChg chg="addSp modSp">
        <pc:chgData name="Will Stringer" userId="S::will@climatenorthernireland.org.uk::7acd0d3c-80c3-4f2c-8f30-4b0d56d56155" providerId="AD" clId="Web-{ACBFE46B-A84C-4571-94AE-81E96750DBAB}" dt="2023-01-26T12:41:51.583" v="37"/>
        <pc:sldMkLst>
          <pc:docMk/>
          <pc:sldMk cId="1861529563" sldId="517"/>
        </pc:sldMkLst>
        <pc:spChg chg="mod">
          <ac:chgData name="Will Stringer" userId="S::will@climatenorthernireland.org.uk::7acd0d3c-80c3-4f2c-8f30-4b0d56d56155" providerId="AD" clId="Web-{ACBFE46B-A84C-4571-94AE-81E96750DBAB}" dt="2023-01-26T12:40:56.785" v="32" actId="20577"/>
          <ac:spMkLst>
            <pc:docMk/>
            <pc:sldMk cId="1861529563" sldId="517"/>
            <ac:spMk id="5" creationId="{20C0F09A-73EF-C7E0-7E59-AF1088127AC4}"/>
          </ac:spMkLst>
        </pc:spChg>
        <pc:spChg chg="mod">
          <ac:chgData name="Will Stringer" userId="S::will@climatenorthernireland.org.uk::7acd0d3c-80c3-4f2c-8f30-4b0d56d56155" providerId="AD" clId="Web-{ACBFE46B-A84C-4571-94AE-81E96750DBAB}" dt="2023-01-26T12:37:22.952" v="28" actId="20577"/>
          <ac:spMkLst>
            <pc:docMk/>
            <pc:sldMk cId="1861529563" sldId="517"/>
            <ac:spMk id="7" creationId="{E5926EB3-3C34-0B4D-A77A-284E5143A581}"/>
          </ac:spMkLst>
        </pc:spChg>
        <pc:spChg chg="add mod ord">
          <ac:chgData name="Will Stringer" userId="S::will@climatenorthernireland.org.uk::7acd0d3c-80c3-4f2c-8f30-4b0d56d56155" providerId="AD" clId="Web-{ACBFE46B-A84C-4571-94AE-81E96750DBAB}" dt="2023-01-26T12:41:51.583" v="37"/>
          <ac:spMkLst>
            <pc:docMk/>
            <pc:sldMk cId="1861529563" sldId="517"/>
            <ac:spMk id="9" creationId="{76C4475E-7892-BA3B-4D9B-856EC8D8BDE7}"/>
          </ac:spMkLst>
        </pc:spChg>
        <pc:picChg chg="add">
          <ac:chgData name="Will Stringer" userId="S::will@climatenorthernireland.org.uk::7acd0d3c-80c3-4f2c-8f30-4b0d56d56155" providerId="AD" clId="Web-{ACBFE46B-A84C-4571-94AE-81E96750DBAB}" dt="2023-01-26T12:37:24.796" v="29"/>
          <ac:picMkLst>
            <pc:docMk/>
            <pc:sldMk cId="1861529563" sldId="517"/>
            <ac:picMk id="8" creationId="{3486A209-EFB3-EA0E-B340-279A51C079A0}"/>
          </ac:picMkLst>
        </pc:picChg>
      </pc:sldChg>
      <pc:sldChg chg="modSp">
        <pc:chgData name="Will Stringer" userId="S::will@climatenorthernireland.org.uk::7acd0d3c-80c3-4f2c-8f30-4b0d56d56155" providerId="AD" clId="Web-{ACBFE46B-A84C-4571-94AE-81E96750DBAB}" dt="2023-01-26T12:37:02.217" v="23" actId="1076"/>
        <pc:sldMkLst>
          <pc:docMk/>
          <pc:sldMk cId="4244081767" sldId="530"/>
        </pc:sldMkLst>
        <pc:picChg chg="mod">
          <ac:chgData name="Will Stringer" userId="S::will@climatenorthernireland.org.uk::7acd0d3c-80c3-4f2c-8f30-4b0d56d56155" providerId="AD" clId="Web-{ACBFE46B-A84C-4571-94AE-81E96750DBAB}" dt="2023-01-26T12:37:02.217" v="23" actId="1076"/>
          <ac:picMkLst>
            <pc:docMk/>
            <pc:sldMk cId="4244081767" sldId="530"/>
            <ac:picMk id="9" creationId="{00000000-0000-0000-0000-000000000000}"/>
          </ac:picMkLst>
        </pc:picChg>
      </pc:sldChg>
      <pc:sldChg chg="modSp">
        <pc:chgData name="Will Stringer" userId="S::will@climatenorthernireland.org.uk::7acd0d3c-80c3-4f2c-8f30-4b0d56d56155" providerId="AD" clId="Web-{ACBFE46B-A84C-4571-94AE-81E96750DBAB}" dt="2023-01-26T12:43:23.163" v="46" actId="14100"/>
        <pc:sldMkLst>
          <pc:docMk/>
          <pc:sldMk cId="2455716586" sldId="556"/>
        </pc:sldMkLst>
        <pc:spChg chg="mod">
          <ac:chgData name="Will Stringer" userId="S::will@climatenorthernireland.org.uk::7acd0d3c-80c3-4f2c-8f30-4b0d56d56155" providerId="AD" clId="Web-{ACBFE46B-A84C-4571-94AE-81E96750DBAB}" dt="2023-01-26T12:43:06.631" v="43" actId="20577"/>
          <ac:spMkLst>
            <pc:docMk/>
            <pc:sldMk cId="2455716586" sldId="556"/>
            <ac:spMk id="2" creationId="{EB66F318-475F-44E1-99A4-83464FC63FD4}"/>
          </ac:spMkLst>
        </pc:spChg>
        <pc:spChg chg="mod">
          <ac:chgData name="Will Stringer" userId="S::will@climatenorthernireland.org.uk::7acd0d3c-80c3-4f2c-8f30-4b0d56d56155" providerId="AD" clId="Web-{ACBFE46B-A84C-4571-94AE-81E96750DBAB}" dt="2023-01-26T12:43:23.163" v="46" actId="14100"/>
          <ac:spMkLst>
            <pc:docMk/>
            <pc:sldMk cId="2455716586" sldId="556"/>
            <ac:spMk id="3" creationId="{21EEE6BF-1C8D-4612-A195-EBEA8D7E1BA0}"/>
          </ac:spMkLst>
        </pc:spChg>
      </pc:sldChg>
      <pc:sldChg chg="modSp">
        <pc:chgData name="Will Stringer" userId="S::will@climatenorthernireland.org.uk::7acd0d3c-80c3-4f2c-8f30-4b0d56d56155" providerId="AD" clId="Web-{ACBFE46B-A84C-4571-94AE-81E96750DBAB}" dt="2023-01-26T12:44:34.758" v="48" actId="20577"/>
        <pc:sldMkLst>
          <pc:docMk/>
          <pc:sldMk cId="2173514339" sldId="560"/>
        </pc:sldMkLst>
        <pc:spChg chg="mod">
          <ac:chgData name="Will Stringer" userId="S::will@climatenorthernireland.org.uk::7acd0d3c-80c3-4f2c-8f30-4b0d56d56155" providerId="AD" clId="Web-{ACBFE46B-A84C-4571-94AE-81E96750DBAB}" dt="2023-01-26T12:44:34.758" v="48" actId="20577"/>
          <ac:spMkLst>
            <pc:docMk/>
            <pc:sldMk cId="2173514339" sldId="560"/>
            <ac:spMk id="6" creationId="{3F18F232-AD9E-4993-B601-613E3A21385F}"/>
          </ac:spMkLst>
        </pc:spChg>
      </pc:sldChg>
      <pc:sldChg chg="addSp">
        <pc:chgData name="Will Stringer" userId="S::will@climatenorthernireland.org.uk::7acd0d3c-80c3-4f2c-8f30-4b0d56d56155" providerId="AD" clId="Web-{ACBFE46B-A84C-4571-94AE-81E96750DBAB}" dt="2023-01-26T12:35:40.090" v="15"/>
        <pc:sldMkLst>
          <pc:docMk/>
          <pc:sldMk cId="1277716932" sldId="569"/>
        </pc:sldMkLst>
        <pc:picChg chg="add">
          <ac:chgData name="Will Stringer" userId="S::will@climatenorthernireland.org.uk::7acd0d3c-80c3-4f2c-8f30-4b0d56d56155" providerId="AD" clId="Web-{ACBFE46B-A84C-4571-94AE-81E96750DBAB}" dt="2023-01-26T12:35:40.090" v="15"/>
          <ac:picMkLst>
            <pc:docMk/>
            <pc:sldMk cId="1277716932" sldId="569"/>
            <ac:picMk id="3" creationId="{42F53873-13B1-74E2-9C74-B275391B652D}"/>
          </ac:picMkLst>
        </pc:picChg>
      </pc:sldChg>
      <pc:sldChg chg="modSp addCm modCm">
        <pc:chgData name="Will Stringer" userId="S::will@climatenorthernireland.org.uk::7acd0d3c-80c3-4f2c-8f30-4b0d56d56155" providerId="AD" clId="Web-{ACBFE46B-A84C-4571-94AE-81E96750DBAB}" dt="2023-01-26T12:44:17.633" v="47"/>
        <pc:sldMkLst>
          <pc:docMk/>
          <pc:sldMk cId="1714816646" sldId="572"/>
        </pc:sldMkLst>
        <pc:spChg chg="mod">
          <ac:chgData name="Will Stringer" userId="S::will@climatenorthernireland.org.uk::7acd0d3c-80c3-4f2c-8f30-4b0d56d56155" providerId="AD" clId="Web-{ACBFE46B-A84C-4571-94AE-81E96750DBAB}" dt="2023-01-26T12:26:11.686" v="1" actId="20577"/>
          <ac:spMkLst>
            <pc:docMk/>
            <pc:sldMk cId="1714816646" sldId="572"/>
            <ac:spMk id="8" creationId="{58263A36-E65F-4037-AC4D-743D957F2D1C}"/>
          </ac:spMkLst>
        </pc:spChg>
        <pc:extLst>
          <p:ext xmlns:p="http://schemas.openxmlformats.org/presentationml/2006/main" uri="{D6D511B9-2390-475A-947B-AFAB55BFBCF1}">
            <pc226:cmChg xmlns:pc226="http://schemas.microsoft.com/office/powerpoint/2022/06/main/command" chg="add mod">
              <pc226:chgData name="Will Stringer" userId="S::will@climatenorthernireland.org.uk::7acd0d3c-80c3-4f2c-8f30-4b0d56d56155" providerId="AD" clId="Web-{ACBFE46B-A84C-4571-94AE-81E96750DBAB}" dt="2023-01-26T12:44:17.633" v="47"/>
              <pc2:cmMkLst xmlns:pc2="http://schemas.microsoft.com/office/powerpoint/2019/9/main/command">
                <pc:docMk/>
                <pc:sldMk cId="1714816646" sldId="572"/>
                <pc2:cmMk id="{12B790D1-AC36-4275-B0A6-58A61D5D1962}"/>
              </pc2:cmMkLst>
              <pc226:cmRplyChg chg="add">
                <pc226:chgData name="Will Stringer" userId="S::will@climatenorthernireland.org.uk::7acd0d3c-80c3-4f2c-8f30-4b0d56d56155" providerId="AD" clId="Web-{ACBFE46B-A84C-4571-94AE-81E96750DBAB}" dt="2023-01-26T12:29:49.051" v="4"/>
                <pc2:cmRplyMkLst xmlns:pc2="http://schemas.microsoft.com/office/powerpoint/2019/9/main/command">
                  <pc:docMk/>
                  <pc:sldMk cId="1714816646" sldId="572"/>
                  <pc2:cmMk id="{12B790D1-AC36-4275-B0A6-58A61D5D1962}"/>
                  <pc2:cmRplyMk id="{4C48630C-5476-42AC-8011-7EBB5F324C70}"/>
                </pc2:cmRplyMkLst>
              </pc226:cmRplyChg>
              <pc226:cmRplyChg chg="add">
                <pc226:chgData name="Will Stringer" userId="S::will@climatenorthernireland.org.uk::7acd0d3c-80c3-4f2c-8f30-4b0d56d56155" providerId="AD" clId="Web-{ACBFE46B-A84C-4571-94AE-81E96750DBAB}" dt="2023-01-26T12:30:02.051" v="5"/>
                <pc2:cmRplyMkLst xmlns:pc2="http://schemas.microsoft.com/office/powerpoint/2019/9/main/command">
                  <pc:docMk/>
                  <pc:sldMk cId="1714816646" sldId="572"/>
                  <pc2:cmMk id="{12B790D1-AC36-4275-B0A6-58A61D5D1962}"/>
                  <pc2:cmRplyMk id="{2E9E757B-5B96-41BE-997B-0B8275DA25DA}"/>
                </pc2:cmRplyMkLst>
              </pc226:cmRplyChg>
            </pc226:cmChg>
          </p:ext>
        </pc:extLst>
      </pc:sldChg>
      <pc:sldChg chg="modSp">
        <pc:chgData name="Will Stringer" userId="S::will@climatenorthernireland.org.uk::7acd0d3c-80c3-4f2c-8f30-4b0d56d56155" providerId="AD" clId="Web-{ACBFE46B-A84C-4571-94AE-81E96750DBAB}" dt="2023-01-26T12:45:34.010" v="56" actId="20577"/>
        <pc:sldMkLst>
          <pc:docMk/>
          <pc:sldMk cId="1628619578" sldId="576"/>
        </pc:sldMkLst>
        <pc:spChg chg="mod">
          <ac:chgData name="Will Stringer" userId="S::will@climatenorthernireland.org.uk::7acd0d3c-80c3-4f2c-8f30-4b0d56d56155" providerId="AD" clId="Web-{ACBFE46B-A84C-4571-94AE-81E96750DBAB}" dt="2023-01-26T12:45:34.010" v="56" actId="20577"/>
          <ac:spMkLst>
            <pc:docMk/>
            <pc:sldMk cId="1628619578" sldId="576"/>
            <ac:spMk id="6" creationId="{00000000-0000-0000-0000-000000000000}"/>
          </ac:spMkLst>
        </pc:spChg>
      </pc:sldChg>
      <pc:sldChg chg="modSp">
        <pc:chgData name="Will Stringer" userId="S::will@climatenorthernireland.org.uk::7acd0d3c-80c3-4f2c-8f30-4b0d56d56155" providerId="AD" clId="Web-{ACBFE46B-A84C-4571-94AE-81E96750DBAB}" dt="2023-01-26T12:36:42.591" v="21" actId="1076"/>
        <pc:sldMkLst>
          <pc:docMk/>
          <pc:sldMk cId="3165536896" sldId="577"/>
        </pc:sldMkLst>
        <pc:picChg chg="mod">
          <ac:chgData name="Will Stringer" userId="S::will@climatenorthernireland.org.uk::7acd0d3c-80c3-4f2c-8f30-4b0d56d56155" providerId="AD" clId="Web-{ACBFE46B-A84C-4571-94AE-81E96750DBAB}" dt="2023-01-26T12:36:42.591" v="21" actId="1076"/>
          <ac:picMkLst>
            <pc:docMk/>
            <pc:sldMk cId="3165536896" sldId="577"/>
            <ac:picMk id="9" creationId="{00000000-0000-0000-0000-000000000000}"/>
          </ac:picMkLst>
        </pc:picChg>
      </pc:sldChg>
      <pc:sldChg chg="modSp">
        <pc:chgData name="Will Stringer" userId="S::will@climatenorthernireland.org.uk::7acd0d3c-80c3-4f2c-8f30-4b0d56d56155" providerId="AD" clId="Web-{ACBFE46B-A84C-4571-94AE-81E96750DBAB}" dt="2023-01-26T12:35:12.777" v="11" actId="1076"/>
        <pc:sldMkLst>
          <pc:docMk/>
          <pc:sldMk cId="429462093" sldId="578"/>
        </pc:sldMkLst>
        <pc:picChg chg="mod">
          <ac:chgData name="Will Stringer" userId="S::will@climatenorthernireland.org.uk::7acd0d3c-80c3-4f2c-8f30-4b0d56d56155" providerId="AD" clId="Web-{ACBFE46B-A84C-4571-94AE-81E96750DBAB}" dt="2023-01-26T12:35:12.777" v="11" actId="1076"/>
          <ac:picMkLst>
            <pc:docMk/>
            <pc:sldMk cId="429462093" sldId="578"/>
            <ac:picMk id="9" creationId="{00000000-0000-0000-0000-000000000000}"/>
          </ac:picMkLst>
        </pc:picChg>
      </pc:sldChg>
      <pc:sldChg chg="modSp">
        <pc:chgData name="Will Stringer" userId="S::will@climatenorthernireland.org.uk::7acd0d3c-80c3-4f2c-8f30-4b0d56d56155" providerId="AD" clId="Web-{ACBFE46B-A84C-4571-94AE-81E96750DBAB}" dt="2023-01-26T12:35:19.230" v="12" actId="1076"/>
        <pc:sldMkLst>
          <pc:docMk/>
          <pc:sldMk cId="2484046678" sldId="579"/>
        </pc:sldMkLst>
        <pc:picChg chg="mod">
          <ac:chgData name="Will Stringer" userId="S::will@climatenorthernireland.org.uk::7acd0d3c-80c3-4f2c-8f30-4b0d56d56155" providerId="AD" clId="Web-{ACBFE46B-A84C-4571-94AE-81E96750DBAB}" dt="2023-01-26T12:35:19.230" v="12" actId="1076"/>
          <ac:picMkLst>
            <pc:docMk/>
            <pc:sldMk cId="2484046678" sldId="579"/>
            <ac:picMk id="9" creationId="{00000000-0000-0000-0000-000000000000}"/>
          </ac:picMkLst>
        </pc:picChg>
      </pc:sldChg>
      <pc:sldChg chg="modSp">
        <pc:chgData name="Will Stringer" userId="S::will@climatenorthernireland.org.uk::7acd0d3c-80c3-4f2c-8f30-4b0d56d56155" providerId="AD" clId="Web-{ACBFE46B-A84C-4571-94AE-81E96750DBAB}" dt="2023-01-26T12:35:36.059" v="14" actId="1076"/>
        <pc:sldMkLst>
          <pc:docMk/>
          <pc:sldMk cId="614632546" sldId="581"/>
        </pc:sldMkLst>
        <pc:picChg chg="mod">
          <ac:chgData name="Will Stringer" userId="S::will@climatenorthernireland.org.uk::7acd0d3c-80c3-4f2c-8f30-4b0d56d56155" providerId="AD" clId="Web-{ACBFE46B-A84C-4571-94AE-81E96750DBAB}" dt="2023-01-26T12:35:36.059" v="14" actId="1076"/>
          <ac:picMkLst>
            <pc:docMk/>
            <pc:sldMk cId="614632546" sldId="581"/>
            <ac:picMk id="9" creationId="{00000000-0000-0000-0000-000000000000}"/>
          </ac:picMkLst>
        </pc:picChg>
      </pc:sldChg>
    </pc:docChg>
  </pc:docChgLst>
  <pc:docChgLst>
    <pc:chgData name="Will Stringer" userId="S::will@climatenorthernireland.org.uk::7acd0d3c-80c3-4f2c-8f30-4b0d56d56155" providerId="AD" clId="Web-{3C9C8CC2-59DB-34F5-E06C-652B154FB17D}"/>
    <pc:docChg chg="modSld">
      <pc:chgData name="Will Stringer" userId="S::will@climatenorthernireland.org.uk::7acd0d3c-80c3-4f2c-8f30-4b0d56d56155" providerId="AD" clId="Web-{3C9C8CC2-59DB-34F5-E06C-652B154FB17D}" dt="2023-01-31T10:06:22.239" v="89" actId="20577"/>
      <pc:docMkLst>
        <pc:docMk/>
      </pc:docMkLst>
      <pc:sldChg chg="modSp modNotes">
        <pc:chgData name="Will Stringer" userId="S::will@climatenorthernireland.org.uk::7acd0d3c-80c3-4f2c-8f30-4b0d56d56155" providerId="AD" clId="Web-{3C9C8CC2-59DB-34F5-E06C-652B154FB17D}" dt="2023-01-31T10:06:22.239" v="89" actId="20577"/>
        <pc:sldMkLst>
          <pc:docMk/>
          <pc:sldMk cId="1714816646" sldId="572"/>
        </pc:sldMkLst>
        <pc:spChg chg="mod">
          <ac:chgData name="Will Stringer" userId="S::will@climatenorthernireland.org.uk::7acd0d3c-80c3-4f2c-8f30-4b0d56d56155" providerId="AD" clId="Web-{3C9C8CC2-59DB-34F5-E06C-652B154FB17D}" dt="2023-01-31T10:04:13.470" v="1" actId="14100"/>
          <ac:spMkLst>
            <pc:docMk/>
            <pc:sldMk cId="1714816646" sldId="572"/>
            <ac:spMk id="9" creationId="{36C6AF0E-38A4-BF4B-8A59-F8C8031DBDCE}"/>
          </ac:spMkLst>
        </pc:spChg>
        <pc:spChg chg="mod">
          <ac:chgData name="Will Stringer" userId="S::will@climatenorthernireland.org.uk::7acd0d3c-80c3-4f2c-8f30-4b0d56d56155" providerId="AD" clId="Web-{3C9C8CC2-59DB-34F5-E06C-652B154FB17D}" dt="2023-01-31T10:06:22.239" v="89" actId="20577"/>
          <ac:spMkLst>
            <pc:docMk/>
            <pc:sldMk cId="1714816646" sldId="572"/>
            <ac:spMk id="10" creationId="{00000000-0000-0000-0000-000000000000}"/>
          </ac:spMkLst>
        </pc:spChg>
      </pc:sldChg>
    </pc:docChg>
  </pc:docChgLst>
</pc:chgInfo>
</file>

<file path=ppt/comments/modernComment_23C_66360686.xml><?xml version="1.0" encoding="utf-8"?>
<p188:cmLst xmlns:a="http://schemas.openxmlformats.org/drawingml/2006/main" xmlns:r="http://schemas.openxmlformats.org/officeDocument/2006/relationships" xmlns:p188="http://schemas.microsoft.com/office/powerpoint/2018/8/main">
  <p188:cm id="{12B790D1-AC36-4275-B0A6-58A61D5D1962}" authorId="{F9F52A3A-3211-9A4D-D4D5-5580968C12CD}" status="resolved" created="2023-01-26T12:27:09.328" complete="100000">
    <pc:sldMkLst xmlns:pc="http://schemas.microsoft.com/office/powerpoint/2013/main/command">
      <pc:docMk/>
      <pc:sldMk cId="1714816646" sldId="572"/>
    </pc:sldMkLst>
    <p188:replyLst>
      <p188:reply id="{4C48630C-5476-42AC-8011-7EBB5F324C70}" authorId="{F9F52A3A-3211-9A4D-D4D5-5580968C12CD}" created="2023-01-26T12:29:49.051">
        <p188:txBody>
          <a:bodyPr/>
          <a:lstStyle/>
          <a:p>
            <a:r>
              <a:rPr lang="en-GB"/>
              <a:t>produce carbon action plan by early 2023</a:t>
            </a:r>
          </a:p>
        </p188:txBody>
      </p188:reply>
      <p188:reply id="{2E9E757B-5B96-41BE-997B-0B8275DA25DA}" authorId="{F9F52A3A-3211-9A4D-D4D5-5580968C12CD}" created="2023-01-26T12:30:02.051">
        <p188:txBody>
          <a:bodyPr/>
          <a:lstStyle/>
          <a:p>
            <a:r>
              <a:rPr lang="en-GB"/>
              <a:t>link in footnotes to webpage about Climate Act </a:t>
            </a:r>
          </a:p>
        </p188:txBody>
      </p188:reply>
    </p188:replyLst>
    <p188:txBody>
      <a:bodyPr/>
      <a:lstStyle/>
      <a:p>
        <a:r>
          <a:rPr lang="en-GB"/>
          <a:t>5 yearly carbon budgets add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E43AB-FD6A-4813-9F1F-88F6D8B8F35A}" type="datetimeFigureOut">
              <a:rPr lang="en-GB" smtClean="0"/>
              <a:t>01/02/2023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93A5D-3C76-4A61-8718-E56D2E6A438F}" type="slidenum">
              <a:rPr lang="en-GB" smtClean="0"/>
              <a:t>‹#›</a:t>
            </a:fld>
            <a:endParaRPr lang="en-GB"/>
          </a:p>
        </p:txBody>
      </p:sp>
    </p:spTree>
    <p:extLst>
      <p:ext uri="{BB962C8B-B14F-4D97-AF65-F5344CB8AC3E}">
        <p14:creationId xmlns:p14="http://schemas.microsoft.com/office/powerpoint/2010/main" val="237475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toffice.gov.uk/binaries/content/assets/metofficegovuk/pdf/research/ukcp/ukcp18_headline_findings_v4_aug22.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limatenorthernireland.org.uk/climate-change-act-northern-ireland-2022/"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legislation.gov.uk/nia/2022/31/contents/enacte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IPCC say that we need to keep below 4 degrees – we need to get a balance between mitigate and adapt – we have caused damage - to do that we need to…. </a:t>
            </a:r>
          </a:p>
          <a:p>
            <a:endParaRPr lang="en-GB" baseline="0"/>
          </a:p>
          <a:p>
            <a:r>
              <a:rPr lang="en-GB" baseline="0"/>
              <a:t>On that basis there are two ways we need to respond to it.  The issues are clear – we need to both ‘mitigate’ and ‘adapt’.   We know that To mitigate, we need to reduce emissions.  To adapt, we need to deal with the inevitable changes that are already underway. </a:t>
            </a:r>
          </a:p>
          <a:p>
            <a:endParaRPr lang="en-GB" baseline="0"/>
          </a:p>
          <a:p>
            <a:pPr marL="0" indent="0">
              <a:buNone/>
            </a:pPr>
            <a:endParaRPr lang="en-US" sz="1200">
              <a:solidFill>
                <a:schemeClr val="tx1">
                  <a:lumMod val="75000"/>
                  <a:lumOff val="25000"/>
                </a:schemeClr>
              </a:solidFill>
            </a:endParaRPr>
          </a:p>
          <a:p>
            <a:pPr marL="0" indent="0">
              <a:buNone/>
            </a:pPr>
            <a:r>
              <a:rPr lang="en-US" sz="1200">
                <a:solidFill>
                  <a:schemeClr val="tx1">
                    <a:lumMod val="75000"/>
                    <a:lumOff val="25000"/>
                  </a:schemeClr>
                </a:solidFill>
              </a:rPr>
              <a:t>The familiar: Current mitigation approaches are having limited impact… </a:t>
            </a:r>
          </a:p>
          <a:p>
            <a:pPr marL="0" indent="0">
              <a:buNone/>
            </a:pPr>
            <a:r>
              <a:rPr lang="en-US" sz="1200">
                <a:solidFill>
                  <a:schemeClr val="tx1">
                    <a:lumMod val="75000"/>
                    <a:lumOff val="25000"/>
                  </a:schemeClr>
                </a:solidFill>
              </a:rPr>
              <a:t>The unfamiliar: Adaptation is low and the agenda is less understood…</a:t>
            </a:r>
          </a:p>
          <a:p>
            <a:endParaRPr lang="en-GB" baseline="0"/>
          </a:p>
        </p:txBody>
      </p:sp>
      <p:sp>
        <p:nvSpPr>
          <p:cNvPr id="4" name="Slide Number Placeholder 3"/>
          <p:cNvSpPr>
            <a:spLocks noGrp="1"/>
          </p:cNvSpPr>
          <p:nvPr>
            <p:ph type="sldNum" sz="quarter" idx="10"/>
          </p:nvPr>
        </p:nvSpPr>
        <p:spPr/>
        <p:txBody>
          <a:bodyPr/>
          <a:lstStyle/>
          <a:p>
            <a:fld id="{0C1B0943-BA31-9C40-8648-547F7F652183}" type="slidenum">
              <a:rPr lang="en-US" smtClean="0"/>
              <a:t>4</a:t>
            </a:fld>
            <a:endParaRPr lang="en-US"/>
          </a:p>
        </p:txBody>
      </p:sp>
    </p:spTree>
    <p:extLst>
      <p:ext uri="{BB962C8B-B14F-4D97-AF65-F5344CB8AC3E}">
        <p14:creationId xmlns:p14="http://schemas.microsoft.com/office/powerpoint/2010/main" val="412408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a:hlinkClick r:id="rId3"/>
              </a:rPr>
              <a:t>https://www.metoffice.gov.uk/binaries/content/assets/metofficegovuk/pdf/research/ukcp/ukcp18_headline_findings_v4_aug22.pdf</a:t>
            </a:r>
            <a:r>
              <a:rPr lang="en-US"/>
              <a:t> </a:t>
            </a:r>
          </a:p>
        </p:txBody>
      </p:sp>
      <p:sp>
        <p:nvSpPr>
          <p:cNvPr id="4" name="Slide Number Placeholder 3"/>
          <p:cNvSpPr>
            <a:spLocks noGrp="1"/>
          </p:cNvSpPr>
          <p:nvPr>
            <p:ph type="sldNum" sz="quarter" idx="5"/>
          </p:nvPr>
        </p:nvSpPr>
        <p:spPr/>
        <p:txBody>
          <a:bodyPr/>
          <a:lstStyle/>
          <a:p>
            <a:fld id="{E2D93A5D-3C76-4A61-8718-E56D2E6A438F}" type="slidenum">
              <a:rPr lang="en-GB" smtClean="0"/>
              <a:t>11</a:t>
            </a:fld>
            <a:endParaRPr lang="en-GB"/>
          </a:p>
        </p:txBody>
      </p:sp>
    </p:spTree>
    <p:extLst>
      <p:ext uri="{BB962C8B-B14F-4D97-AF65-F5344CB8AC3E}">
        <p14:creationId xmlns:p14="http://schemas.microsoft.com/office/powerpoint/2010/main" val="384827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Further information: </a:t>
            </a:r>
            <a:r>
              <a:rPr lang="en-US" dirty="0">
                <a:hlinkClick r:id="rId3"/>
              </a:rPr>
              <a:t>https://climatenorthernireland.org.uk/climate-change-act-northern-ireland-2022/</a:t>
            </a:r>
            <a:r>
              <a:rPr lang="en-US" dirty="0"/>
              <a:t> </a:t>
            </a:r>
          </a:p>
          <a:p>
            <a:r>
              <a:rPr lang="en-US" sz="1200" b="0" i="0" u="none" strike="noStrike" kern="1200" baseline="0" dirty="0">
                <a:solidFill>
                  <a:schemeClr val="tx1"/>
                </a:solidFill>
                <a:latin typeface="+mn-lt"/>
                <a:ea typeface="+mn-ea"/>
                <a:cs typeface="+mn-cs"/>
              </a:rPr>
              <a:t>Society can respond to climate change through mitigating against further warming by reducing our green house gas emissions and increasing carbon storage and by adapting to current and predicted impacts.</a:t>
            </a:r>
            <a:r>
              <a:rPr lang="en-US" dirty="0"/>
              <a:t> </a:t>
            </a:r>
            <a:endParaRPr lang="en-GB" sz="1200" b="0" i="0" u="none" strike="noStrike" kern="1200" baseline="0" dirty="0">
              <a:solidFill>
                <a:schemeClr val="tx1"/>
              </a:solidFill>
              <a:latin typeface="+mn-lt"/>
              <a:cs typeface="Calibri"/>
            </a:endParaRPr>
          </a:p>
          <a:p>
            <a:endParaRPr lang="en-GB" sz="1200" b="0" i="0" u="none" strike="noStrike" kern="1200" baseline="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Adaptation - Planned process of adjustment to climate change and its effects.</a:t>
            </a:r>
            <a:endParaRPr lang="en-GB" sz="1200" b="0" i="0" u="none" strike="noStrike" kern="1200" baseline="0" dirty="0">
              <a:solidFill>
                <a:schemeClr val="tx1"/>
              </a:solidFill>
              <a:latin typeface="+mn-lt"/>
              <a:cs typeface="Calibri"/>
            </a:endParaRPr>
          </a:p>
          <a:p>
            <a:r>
              <a:rPr lang="en-GB" sz="1200" b="0" i="0" u="none" strike="noStrike" kern="1200" baseline="0" dirty="0">
                <a:solidFill>
                  <a:schemeClr val="tx1"/>
                </a:solidFill>
                <a:latin typeface="+mn-lt"/>
                <a:ea typeface="+mn-ea"/>
                <a:cs typeface="+mn-cs"/>
              </a:rPr>
              <a:t>• The aim of adaptation is to reduce the vulnerability of our environment, society and economy, and to increase resilience.</a:t>
            </a:r>
            <a:r>
              <a:rPr lang="en-GB" dirty="0"/>
              <a:t> </a:t>
            </a:r>
            <a:endParaRPr lang="en-GB" sz="1200" b="0" i="0" u="none" strike="noStrike" kern="1200" baseline="0" dirty="0">
              <a:solidFill>
                <a:schemeClr val="tx1"/>
              </a:solidFill>
              <a:latin typeface="+mn-lt"/>
              <a:cs typeface="Calibri"/>
            </a:endParaRPr>
          </a:p>
          <a:p>
            <a:r>
              <a:rPr lang="en-GB" sz="1200" b="0" i="0" u="none" strike="noStrike" kern="1200" baseline="0" dirty="0">
                <a:solidFill>
                  <a:schemeClr val="tx1"/>
                </a:solidFill>
                <a:latin typeface="+mn-lt"/>
                <a:ea typeface="+mn-ea"/>
                <a:cs typeface="+mn-cs"/>
              </a:rPr>
              <a:t>Climate Adaptation</a:t>
            </a:r>
            <a:endParaRPr lang="en-GB" sz="1200" b="0" i="0" u="none" strike="noStrike" kern="1200" baseline="0" dirty="0">
              <a:solidFill>
                <a:schemeClr val="tx1"/>
              </a:solidFill>
              <a:latin typeface="+mn-lt"/>
              <a:cs typeface="Calibri"/>
            </a:endParaRPr>
          </a:p>
          <a:p>
            <a:r>
              <a:rPr lang="en-GB" sz="1200" b="0" i="0" u="none" strike="noStrike" kern="1200" baseline="0" dirty="0">
                <a:solidFill>
                  <a:schemeClr val="tx1"/>
                </a:solidFill>
                <a:latin typeface="+mn-lt"/>
                <a:ea typeface="+mn-ea"/>
                <a:cs typeface="+mn-cs"/>
              </a:rPr>
              <a:t>• Adaptation also brings potential opportunity through green growth, innovation, jobs and ecosystem enhancement as well as improvements in areas such as water and air quality.</a:t>
            </a:r>
            <a:endParaRPr lang="en-GB" sz="1200" b="0" i="0" u="none" strike="noStrike" kern="1200" baseline="0" dirty="0">
              <a:solidFill>
                <a:schemeClr val="tx1"/>
              </a:solidFill>
              <a:latin typeface="+mn-lt"/>
              <a:cs typeface="Calibri"/>
            </a:endParaRPr>
          </a:p>
          <a:p>
            <a:endParaRPr lang="en-GB" sz="1200" b="0" i="0" u="none" strike="noStrike" kern="1200" baseline="0">
              <a:solidFill>
                <a:schemeClr val="tx1"/>
              </a:solidFill>
              <a:latin typeface="+mn-lt"/>
              <a:ea typeface="+mn-ea"/>
              <a:cs typeface="+mn-cs"/>
            </a:endParaRPr>
          </a:p>
          <a:p>
            <a:r>
              <a:rPr lang="en-GB" sz="1200" b="0" kern="1200" dirty="0">
                <a:solidFill>
                  <a:schemeClr val="tx1"/>
                </a:solidFill>
                <a:effectLst/>
                <a:latin typeface="+mn-lt"/>
                <a:ea typeface="+mn-ea"/>
                <a:cs typeface="+mn-cs"/>
              </a:rPr>
              <a:t>In June 2022 the </a:t>
            </a:r>
            <a:r>
              <a:rPr lang="en-GB" sz="1200" b="0" u="sng" strike="noStrike" kern="1200" dirty="0">
                <a:solidFill>
                  <a:schemeClr val="tx1"/>
                </a:solidFill>
                <a:effectLst/>
                <a:latin typeface="+mn-lt"/>
                <a:ea typeface="+mn-ea"/>
                <a:cs typeface="+mn-cs"/>
                <a:hlinkClick r:id="rId4"/>
              </a:rPr>
              <a:t>Climate Change Act</a:t>
            </a:r>
            <a:r>
              <a:rPr lang="en-GB" sz="1200" b="0" u="sng" kern="1200" dirty="0">
                <a:solidFill>
                  <a:schemeClr val="tx1"/>
                </a:solidFill>
                <a:effectLst/>
                <a:latin typeface="+mn-lt"/>
                <a:ea typeface="+mn-ea"/>
                <a:cs typeface="+mn-cs"/>
              </a:rPr>
              <a:t> (Northern Ireland)</a:t>
            </a:r>
            <a:r>
              <a:rPr lang="en-GB" sz="1200" b="0" kern="1200" dirty="0">
                <a:solidFill>
                  <a:schemeClr val="tx1"/>
                </a:solidFill>
                <a:effectLst/>
                <a:latin typeface="+mn-lt"/>
                <a:ea typeface="+mn-ea"/>
                <a:cs typeface="+mn-cs"/>
              </a:rPr>
              <a:t> received royal assent. The Act creates a target for net-zero greenhouse gases by 2050, with bridging targets for 2030 and 2040. 4</a:t>
            </a:r>
            <a:endParaRPr lang="en-GB" sz="1200" b="0" i="0" u="none" strike="noStrike" kern="1200" baseline="0" dirty="0">
              <a:solidFill>
                <a:schemeClr val="tx1"/>
              </a:solidFill>
              <a:latin typeface="+mn-lt"/>
              <a:cs typeface="Calibri"/>
            </a:endParaRPr>
          </a:p>
          <a:p>
            <a:pPr rtl="0" fontAlgn="base"/>
            <a:r>
              <a:rPr lang="en-GB" sz="1200" b="0" i="0" kern="1200" dirty="0">
                <a:solidFill>
                  <a:schemeClr val="tx1"/>
                </a:solidFill>
                <a:effectLst/>
                <a:latin typeface="+mn-lt"/>
                <a:ea typeface="+mn-ea"/>
                <a:cs typeface="+mn-cs"/>
              </a:rPr>
              <a:t>The Act requires the development and publication of </a:t>
            </a:r>
            <a:r>
              <a:rPr lang="en-GB" sz="1200" b="1" i="0" kern="1200" dirty="0">
                <a:solidFill>
                  <a:schemeClr val="tx1"/>
                </a:solidFill>
                <a:effectLst/>
                <a:latin typeface="+mn-lt"/>
                <a:ea typeface="+mn-ea"/>
                <a:cs typeface="+mn-cs"/>
              </a:rPr>
              <a:t>Climate Action Plans. </a:t>
            </a:r>
            <a:r>
              <a:rPr lang="en-GB" sz="1200" b="0" i="0" kern="1200" dirty="0">
                <a:solidFill>
                  <a:schemeClr val="tx1"/>
                </a:solidFill>
                <a:effectLst/>
                <a:latin typeface="+mn-lt"/>
                <a:ea typeface="+mn-ea"/>
                <a:cs typeface="+mn-cs"/>
              </a:rPr>
              <a:t>Climate Action Plans are the key delivery vehicle for meeting carbon budgets. The first 5-year plan will be laid by the end of 2023. Climate Action Plans require 16-weeks of consultation and have to include: </a:t>
            </a:r>
            <a:endParaRPr lang="en-GB" b="0" i="0" dirty="0">
              <a:effectLst/>
              <a:cs typeface="Calibri"/>
            </a:endParaRPr>
          </a:p>
          <a:p>
            <a:pPr rtl="0" fontAlgn="base"/>
            <a:r>
              <a:rPr lang="en-GB" sz="1200" b="0" i="0" kern="1200" dirty="0">
                <a:solidFill>
                  <a:schemeClr val="tx1"/>
                </a:solidFill>
                <a:effectLst/>
                <a:latin typeface="+mn-lt"/>
                <a:ea typeface="+mn-ea"/>
                <a:cs typeface="+mn-cs"/>
              </a:rPr>
              <a:t>Policies and proposals from all NI departments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Annual Greenhouse Gas and air quality targets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Soil quality and biodiversity targets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In order to meet the goal of net-zero by 2050, the departments in Northern Ireland are tasked with publishing plans for different sectors of the economy. These plans, known as </a:t>
            </a:r>
            <a:r>
              <a:rPr lang="en-GB" sz="1200" b="1" i="0" kern="1200" dirty="0">
                <a:solidFill>
                  <a:schemeClr val="tx1"/>
                </a:solidFill>
                <a:effectLst/>
                <a:latin typeface="+mn-lt"/>
                <a:ea typeface="+mn-ea"/>
                <a:cs typeface="+mn-cs"/>
              </a:rPr>
              <a:t>sectoral plans</a:t>
            </a:r>
            <a:r>
              <a:rPr lang="en-GB" sz="1200" b="0" i="0" kern="1200" dirty="0">
                <a:solidFill>
                  <a:schemeClr val="tx1"/>
                </a:solidFill>
                <a:effectLst/>
                <a:latin typeface="+mn-lt"/>
                <a:ea typeface="+mn-ea"/>
                <a:cs typeface="+mn-cs"/>
              </a:rPr>
              <a:t> must also support a just transition.  </a:t>
            </a:r>
            <a:endParaRPr lang="en-GB" b="0" i="0" dirty="0">
              <a:effectLst/>
              <a:cs typeface="Calibri"/>
            </a:endParaRPr>
          </a:p>
          <a:p>
            <a:pPr rtl="0" fontAlgn="base"/>
            <a:r>
              <a:rPr lang="en-GB" sz="1200" b="0" i="0" kern="1200" dirty="0">
                <a:solidFill>
                  <a:schemeClr val="tx1"/>
                </a:solidFill>
                <a:effectLst/>
                <a:latin typeface="+mn-lt"/>
                <a:ea typeface="+mn-ea"/>
                <a:cs typeface="+mn-cs"/>
              </a:rPr>
              <a:t>Sectoral plans set out how specific sectors will contribute to the specific targets in the bill. There will be sectoral plans for: </a:t>
            </a:r>
            <a:endParaRPr lang="en-GB" b="0" i="0" dirty="0">
              <a:effectLst/>
              <a:cs typeface="Calibri"/>
            </a:endParaRPr>
          </a:p>
          <a:p>
            <a:pPr rtl="0" fontAlgn="base"/>
            <a:r>
              <a:rPr lang="en-GB" sz="1200" b="0" i="0" kern="1200" dirty="0">
                <a:solidFill>
                  <a:schemeClr val="tx1"/>
                </a:solidFill>
                <a:effectLst/>
                <a:latin typeface="+mn-lt"/>
                <a:ea typeface="+mn-ea"/>
                <a:cs typeface="+mn-cs"/>
              </a:rPr>
              <a:t>Energy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Industrial processes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Transport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Infrastructure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Waste management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Agriculture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Fisheries  </a:t>
            </a:r>
            <a:endParaRPr lang="en-GB" sz="1200" b="0" i="0" kern="1200" dirty="0">
              <a:solidFill>
                <a:schemeClr val="tx1"/>
              </a:solidFill>
              <a:effectLst/>
              <a:latin typeface="+mn-lt"/>
              <a:cs typeface="Calibri"/>
            </a:endParaRPr>
          </a:p>
          <a:p>
            <a:endParaRPr lang="en-GB" sz="1200" b="0" i="0" u="none" strike="noStrike" kern="1200" baseline="0">
              <a:solidFill>
                <a:schemeClr val="tx1"/>
              </a:solidFill>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0E81E239-8419-458C-8BC6-6B6E9D273973}" type="slidenum">
              <a:rPr lang="en-GB" smtClean="0"/>
              <a:t>14</a:t>
            </a:fld>
            <a:endParaRPr lang="en-GB"/>
          </a:p>
        </p:txBody>
      </p:sp>
    </p:spTree>
    <p:extLst>
      <p:ext uri="{BB962C8B-B14F-4D97-AF65-F5344CB8AC3E}">
        <p14:creationId xmlns:p14="http://schemas.microsoft.com/office/powerpoint/2010/main" val="261119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IPCC say that we need to keep below 4 degrees – we need to get a balance between mitigate and adapt – we have caused damage - to do that we need to…. </a:t>
            </a:r>
          </a:p>
          <a:p>
            <a:endParaRPr lang="en-GB" baseline="0"/>
          </a:p>
          <a:p>
            <a:r>
              <a:rPr lang="en-GB" baseline="0"/>
              <a:t>On that basis there are two ways we need to respond to it.  The issues are clear – we need to both ‘mitigate’ and ‘adapt’.   We know that To mitigate, we need to reduce emissions.  To adapt, we need to deal with the inevitable changes that are already underway. </a:t>
            </a:r>
          </a:p>
          <a:p>
            <a:endParaRPr lang="en-GB" baseline="0"/>
          </a:p>
          <a:p>
            <a:pPr marL="0" indent="0">
              <a:buNone/>
            </a:pPr>
            <a:endParaRPr lang="en-US" sz="1200">
              <a:solidFill>
                <a:schemeClr val="tx1">
                  <a:lumMod val="75000"/>
                  <a:lumOff val="25000"/>
                </a:schemeClr>
              </a:solidFill>
            </a:endParaRPr>
          </a:p>
          <a:p>
            <a:pPr marL="0" indent="0">
              <a:buNone/>
            </a:pPr>
            <a:r>
              <a:rPr lang="en-US" sz="1200">
                <a:solidFill>
                  <a:schemeClr val="tx1">
                    <a:lumMod val="75000"/>
                    <a:lumOff val="25000"/>
                  </a:schemeClr>
                </a:solidFill>
              </a:rPr>
              <a:t>The familiar: Current mitigation approaches are having limited impact… </a:t>
            </a:r>
          </a:p>
          <a:p>
            <a:pPr marL="0" indent="0">
              <a:buNone/>
            </a:pPr>
            <a:r>
              <a:rPr lang="en-US" sz="1200">
                <a:solidFill>
                  <a:schemeClr val="tx1">
                    <a:lumMod val="75000"/>
                    <a:lumOff val="25000"/>
                  </a:schemeClr>
                </a:solidFill>
              </a:rPr>
              <a:t>The unfamiliar: Adaptation is low and the agenda is less understood…</a:t>
            </a:r>
          </a:p>
          <a:p>
            <a:endParaRPr lang="en-GB" baseline="0"/>
          </a:p>
        </p:txBody>
      </p:sp>
      <p:sp>
        <p:nvSpPr>
          <p:cNvPr id="4" name="Slide Number Placeholder 3"/>
          <p:cNvSpPr>
            <a:spLocks noGrp="1"/>
          </p:cNvSpPr>
          <p:nvPr>
            <p:ph type="sldNum" sz="quarter" idx="10"/>
          </p:nvPr>
        </p:nvSpPr>
        <p:spPr/>
        <p:txBody>
          <a:bodyPr/>
          <a:lstStyle/>
          <a:p>
            <a:fld id="{0C1B0943-BA31-9C40-8648-547F7F652183}" type="slidenum">
              <a:rPr lang="en-US" smtClean="0"/>
              <a:t>15</a:t>
            </a:fld>
            <a:endParaRPr lang="en-US"/>
          </a:p>
        </p:txBody>
      </p:sp>
    </p:spTree>
    <p:extLst>
      <p:ext uri="{BB962C8B-B14F-4D97-AF65-F5344CB8AC3E}">
        <p14:creationId xmlns:p14="http://schemas.microsoft.com/office/powerpoint/2010/main" val="196623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A089C2-F1BA-429A-8ABE-0E5CD1BDABF6}" type="slidenum">
              <a:rPr lang="en-GB" smtClean="0"/>
              <a:t>16</a:t>
            </a:fld>
            <a:endParaRPr lang="en-GB"/>
          </a:p>
        </p:txBody>
      </p:sp>
    </p:spTree>
    <p:extLst>
      <p:ext uri="{BB962C8B-B14F-4D97-AF65-F5344CB8AC3E}">
        <p14:creationId xmlns:p14="http://schemas.microsoft.com/office/powerpoint/2010/main" val="2035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81E239-8419-458C-8BC6-6B6E9D273973}" type="slidenum">
              <a:rPr lang="en-GB" smtClean="0"/>
              <a:t>21</a:t>
            </a:fld>
            <a:endParaRPr lang="en-GB"/>
          </a:p>
        </p:txBody>
      </p:sp>
    </p:spTree>
    <p:extLst>
      <p:ext uri="{BB962C8B-B14F-4D97-AF65-F5344CB8AC3E}">
        <p14:creationId xmlns:p14="http://schemas.microsoft.com/office/powerpoint/2010/main" val="218990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Main Slide">
    <p:spTree>
      <p:nvGrpSpPr>
        <p:cNvPr id="1" name=""/>
        <p:cNvGrpSpPr/>
        <p:nvPr/>
      </p:nvGrpSpPr>
      <p:grpSpPr>
        <a:xfrm>
          <a:off x="0" y="0"/>
          <a:ext cx="0" cy="0"/>
          <a:chOff x="0" y="0"/>
          <a:chExt cx="0" cy="0"/>
        </a:xfrm>
      </p:grpSpPr>
      <p:sp>
        <p:nvSpPr>
          <p:cNvPr id="14" name="donne.inc"/>
          <p:cNvSpPr txBox="1"/>
          <p:nvPr/>
        </p:nvSpPr>
        <p:spPr>
          <a:xfrm rot="16200000">
            <a:off x="184185" y="5759967"/>
            <a:ext cx="516167"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lgn="l">
              <a:defRPr sz="2000">
                <a:solidFill>
                  <a:srgbClr val="1C1F25"/>
                </a:solidFill>
                <a:latin typeface="CenturyGothicPro"/>
                <a:ea typeface="CenturyGothicPro"/>
                <a:cs typeface="CenturyGothicPro"/>
                <a:sym typeface="CenturyGothicPro"/>
              </a:defRPr>
            </a:lvl1pPr>
          </a:lstStyle>
          <a:p>
            <a:r>
              <a:rPr sz="1000"/>
              <a:t>donne.inc</a:t>
            </a:r>
          </a:p>
        </p:txBody>
      </p:sp>
      <p:sp>
        <p:nvSpPr>
          <p:cNvPr id="15" name="Rounded Rectangle"/>
          <p:cNvSpPr/>
          <p:nvPr/>
        </p:nvSpPr>
        <p:spPr>
          <a:xfrm rot="16200000">
            <a:off x="378768" y="6285706"/>
            <a:ext cx="127001" cy="127001"/>
          </a:xfrm>
          <a:prstGeom prst="roundRect">
            <a:avLst>
              <a:gd name="adj" fmla="val 15000"/>
            </a:avLst>
          </a:prstGeom>
          <a:solidFill>
            <a:srgbClr val="90547E"/>
          </a:solidFill>
          <a:ln w="12700">
            <a:miter lim="400000"/>
          </a:ln>
        </p:spPr>
        <p:txBody>
          <a:bodyPr lIns="0" tIns="0" rIns="0" bIns="0" anchor="ctr"/>
          <a:lstStyle/>
          <a:p>
            <a:pPr>
              <a:defRPr sz="3200">
                <a:solidFill>
                  <a:srgbClr val="FFFFFF"/>
                </a:solidFill>
              </a:defRPr>
            </a:pPr>
            <a:endParaRPr sz="1600"/>
          </a:p>
        </p:txBody>
      </p:sp>
      <p:sp>
        <p:nvSpPr>
          <p:cNvPr id="16" name="Body Level One…"/>
          <p:cNvSpPr txBox="1">
            <a:spLocks noGrp="1"/>
          </p:cNvSpPr>
          <p:nvPr>
            <p:ph type="body" sz="quarter" idx="1"/>
          </p:nvPr>
        </p:nvSpPr>
        <p:spPr>
          <a:xfrm rot="16200000">
            <a:off x="11087668" y="3352800"/>
            <a:ext cx="1333340" cy="152401"/>
          </a:xfrm>
          <a:prstGeom prst="rect">
            <a:avLst/>
          </a:prstGeom>
        </p:spPr>
        <p:txBody>
          <a:bodyPr lIns="0" tIns="0" rIns="0" bIns="0" anchor="ctr"/>
          <a:lstStyle>
            <a:lvl1pPr>
              <a:defRPr sz="1000">
                <a:solidFill>
                  <a:srgbClr val="696E78"/>
                </a:solidFill>
                <a:latin typeface="+mn-lt"/>
                <a:ea typeface="+mn-ea"/>
                <a:cs typeface="+mn-cs"/>
                <a:sym typeface="Helvetica"/>
              </a:defRPr>
            </a:lvl1pPr>
            <a:lvl2pPr>
              <a:defRPr sz="1000">
                <a:solidFill>
                  <a:srgbClr val="696E78"/>
                </a:solidFill>
                <a:latin typeface="+mn-lt"/>
                <a:ea typeface="+mn-ea"/>
                <a:cs typeface="+mn-cs"/>
                <a:sym typeface="Helvetica"/>
              </a:defRPr>
            </a:lvl2pPr>
            <a:lvl3pPr>
              <a:defRPr sz="1000">
                <a:solidFill>
                  <a:srgbClr val="696E78"/>
                </a:solidFill>
                <a:latin typeface="+mn-lt"/>
                <a:ea typeface="+mn-ea"/>
                <a:cs typeface="+mn-cs"/>
                <a:sym typeface="Helvetica"/>
              </a:defRPr>
            </a:lvl3pPr>
            <a:lvl4pPr>
              <a:defRPr sz="1000">
                <a:solidFill>
                  <a:srgbClr val="696E78"/>
                </a:solidFill>
                <a:latin typeface="+mn-lt"/>
                <a:ea typeface="+mn-ea"/>
                <a:cs typeface="+mn-cs"/>
                <a:sym typeface="Helvetica"/>
              </a:defRPr>
            </a:lvl4pPr>
            <a:lvl5pPr>
              <a:defRPr sz="1000">
                <a:solidFill>
                  <a:srgbClr val="696E78"/>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905650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01/02/2023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01/02/2023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01/02/2023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23C_66360686.xm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hyperlink" Target="https://youtu.be/5Wo7WwKgBXs"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
          <p:cNvSpPr txBox="1"/>
          <p:nvPr/>
        </p:nvSpPr>
        <p:spPr>
          <a:xfrm>
            <a:off x="5910666" y="6101693"/>
            <a:ext cx="161904" cy="517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914400">
              <a:lnSpc>
                <a:spcPct val="150000"/>
              </a:lnSpc>
              <a:defRPr sz="5000">
                <a:solidFill>
                  <a:srgbClr val="F7F9FF"/>
                </a:solidFill>
                <a:latin typeface="+mn-lt"/>
                <a:ea typeface="+mn-ea"/>
                <a:cs typeface="+mn-cs"/>
                <a:sym typeface="Helvetica"/>
              </a:defRPr>
            </a:lvl1pPr>
          </a:lstStyle>
          <a:p>
            <a:r>
              <a:rPr sz="2500"/>
              <a:t></a:t>
            </a:r>
          </a:p>
        </p:txBody>
      </p:sp>
      <p:pic>
        <p:nvPicPr>
          <p:cNvPr id="51" name="Image" descr="Image"/>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53" name="LGCAN_Dev_AQ-34.png" descr="LGCAN_Dev_AQ-34.png"/>
          <p:cNvPicPr>
            <a:picLocks noChangeAspect="1"/>
          </p:cNvPicPr>
          <p:nvPr/>
        </p:nvPicPr>
        <p:blipFill>
          <a:blip r:embed="rId3"/>
          <a:srcRect l="37119" t="42118" r="37815" b="40565"/>
          <a:stretch>
            <a:fillRect/>
          </a:stretch>
        </p:blipFill>
        <p:spPr>
          <a:xfrm>
            <a:off x="2822319" y="1023852"/>
            <a:ext cx="2552015" cy="1247058"/>
          </a:xfrm>
          <a:prstGeom prst="rect">
            <a:avLst/>
          </a:prstGeom>
          <a:ln w="12700">
            <a:miter lim="400000"/>
          </a:ln>
        </p:spPr>
      </p:pic>
      <p:sp>
        <p:nvSpPr>
          <p:cNvPr id="54" name="Line"/>
          <p:cNvSpPr/>
          <p:nvPr/>
        </p:nvSpPr>
        <p:spPr>
          <a:xfrm flipV="1">
            <a:off x="5991617" y="1104007"/>
            <a:ext cx="1" cy="1086748"/>
          </a:xfrm>
          <a:prstGeom prst="line">
            <a:avLst/>
          </a:prstGeom>
          <a:ln w="25400">
            <a:solidFill>
              <a:srgbClr val="FFFAEE"/>
            </a:solidFill>
          </a:ln>
        </p:spPr>
        <p:txBody>
          <a:bodyPr lIns="22859" tIns="22859" rIns="22859" bIns="22859"/>
          <a:lstStyle/>
          <a:p>
            <a:endParaRPr sz="900"/>
          </a:p>
        </p:txBody>
      </p:sp>
      <p:sp>
        <p:nvSpPr>
          <p:cNvPr id="2" name="TextBox 1">
            <a:extLst>
              <a:ext uri="{FF2B5EF4-FFF2-40B4-BE49-F238E27FC236}">
                <a16:creationId xmlns:a16="http://schemas.microsoft.com/office/drawing/2014/main" id="{531C3AC3-A415-4399-BEB2-B265A0A8C9DF}"/>
              </a:ext>
            </a:extLst>
          </p:cNvPr>
          <p:cNvSpPr txBox="1"/>
          <p:nvPr/>
        </p:nvSpPr>
        <p:spPr>
          <a:xfrm>
            <a:off x="3351149" y="2529635"/>
            <a:ext cx="5489702" cy="2092881"/>
          </a:xfrm>
          <a:prstGeom prst="rect">
            <a:avLst/>
          </a:prstGeom>
          <a:noFill/>
        </p:spPr>
        <p:txBody>
          <a:bodyPr wrap="square" rtlCol="0">
            <a:spAutoFit/>
          </a:bodyPr>
          <a:lstStyle/>
          <a:p>
            <a:pPr algn="ctr"/>
            <a:r>
              <a:rPr lang="en-GB" sz="2200" b="1">
                <a:solidFill>
                  <a:schemeClr val="bg1"/>
                </a:solidFill>
              </a:rPr>
              <a:t>Climate Change Adaptation Plan – Step 1</a:t>
            </a:r>
          </a:p>
          <a:p>
            <a:pPr algn="ctr"/>
            <a:endParaRPr lang="en-GB" b="1">
              <a:solidFill>
                <a:schemeClr val="bg1"/>
              </a:solidFill>
            </a:endParaRPr>
          </a:p>
          <a:p>
            <a:pPr algn="ctr"/>
            <a:r>
              <a:rPr lang="en-GB" b="1" i="1">
                <a:solidFill>
                  <a:schemeClr val="bg1"/>
                </a:solidFill>
              </a:rPr>
              <a:t>Core Working Group</a:t>
            </a:r>
          </a:p>
          <a:p>
            <a:pPr algn="ctr"/>
            <a:r>
              <a:rPr lang="en-GB" b="1" i="1">
                <a:solidFill>
                  <a:schemeClr val="bg1"/>
                </a:solidFill>
              </a:rPr>
              <a:t>Meeting 1</a:t>
            </a:r>
          </a:p>
          <a:p>
            <a:pPr algn="ctr"/>
            <a:endParaRPr lang="en-GB" b="1" i="1">
              <a:solidFill>
                <a:schemeClr val="bg1"/>
              </a:solidFill>
            </a:endParaRPr>
          </a:p>
          <a:p>
            <a:pPr algn="ctr"/>
            <a:r>
              <a:rPr lang="en-GB" b="1" i="1">
                <a:solidFill>
                  <a:schemeClr val="bg1"/>
                </a:solidFill>
              </a:rPr>
              <a:t>(Amend slides as applicable)</a:t>
            </a:r>
          </a:p>
          <a:p>
            <a:pPr algn="ctr"/>
            <a:endParaRPr lang="en-GB" b="1">
              <a:solidFill>
                <a:schemeClr val="bg1"/>
              </a:solidFill>
            </a:endParaRPr>
          </a:p>
        </p:txBody>
      </p:sp>
      <p:pic>
        <p:nvPicPr>
          <p:cNvPr id="8" name="Logos_LGCAN_2.png" descr="Logos_LGCAN_2.png">
            <a:extLst>
              <a:ext uri="{FF2B5EF4-FFF2-40B4-BE49-F238E27FC236}">
                <a16:creationId xmlns:a16="http://schemas.microsoft.com/office/drawing/2014/main" id="{5A51D4D2-B931-472F-BF8E-BF7DE8A9108C}"/>
              </a:ext>
            </a:extLst>
          </p:cNvPr>
          <p:cNvPicPr>
            <a:picLocks noChangeAspect="1"/>
          </p:cNvPicPr>
          <p:nvPr/>
        </p:nvPicPr>
        <p:blipFill>
          <a:blip r:embed="rId4"/>
          <a:srcRect l="28031" t="35738" r="28031" b="35738"/>
          <a:stretch>
            <a:fillRect/>
          </a:stretch>
        </p:blipFill>
        <p:spPr>
          <a:xfrm>
            <a:off x="6726752" y="1104007"/>
            <a:ext cx="2218286" cy="1086747"/>
          </a:xfrm>
          <a:prstGeom prst="rect">
            <a:avLst/>
          </a:prstGeom>
          <a:ln w="12700">
            <a:miter lim="400000"/>
          </a:ln>
        </p:spPr>
      </p:pic>
      <p:sp>
        <p:nvSpPr>
          <p:cNvPr id="4" name="TextBox 3">
            <a:extLst>
              <a:ext uri="{FF2B5EF4-FFF2-40B4-BE49-F238E27FC236}">
                <a16:creationId xmlns:a16="http://schemas.microsoft.com/office/drawing/2014/main" id="{216263E1-C866-4015-921D-55954E62769B}"/>
              </a:ext>
            </a:extLst>
          </p:cNvPr>
          <p:cNvSpPr txBox="1"/>
          <p:nvPr/>
        </p:nvSpPr>
        <p:spPr>
          <a:xfrm>
            <a:off x="5240477" y="5095968"/>
            <a:ext cx="2595418" cy="369332"/>
          </a:xfrm>
          <a:prstGeom prst="rect">
            <a:avLst/>
          </a:prstGeom>
          <a:noFill/>
        </p:spPr>
        <p:txBody>
          <a:bodyPr wrap="square" rtlCol="0">
            <a:spAutoFit/>
          </a:bodyPr>
          <a:lstStyle/>
          <a:p>
            <a:r>
              <a:rPr lang="en-GB">
                <a:solidFill>
                  <a:schemeClr val="bg1"/>
                </a:solidFill>
              </a:rPr>
              <a:t>YOUR LOGO HERE</a:t>
            </a:r>
          </a:p>
        </p:txBody>
      </p:sp>
    </p:spTree>
    <p:extLst>
      <p:ext uri="{BB962C8B-B14F-4D97-AF65-F5344CB8AC3E}">
        <p14:creationId xmlns:p14="http://schemas.microsoft.com/office/powerpoint/2010/main" val="853288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50583" y="582528"/>
            <a:ext cx="11261558" cy="1107996"/>
          </a:xfrm>
          <a:prstGeom prst="rect">
            <a:avLst/>
          </a:prstGeom>
        </p:spPr>
        <p:txBody>
          <a:bodyPr wrap="square" lIns="91440" tIns="45720" rIns="91440" bIns="45720" anchor="t">
            <a:spAutoFit/>
          </a:bodyPr>
          <a:lstStyle/>
          <a:p>
            <a:pPr algn="ctr" fontAlgn="base"/>
            <a:r>
              <a:rPr lang="en-GB" sz="2200" b="1">
                <a:solidFill>
                  <a:schemeClr val="tx1">
                    <a:lumMod val="85000"/>
                    <a:lumOff val="15000"/>
                  </a:schemeClr>
                </a:solidFill>
                <a:latin typeface="Calibri"/>
                <a:cs typeface="Arial"/>
              </a:rPr>
              <a:t>This has significant cost implications, but the full extent of damages is not always easily assessed due to gaps in data. This has an impact on the ability to form a business case for climate action.</a:t>
            </a:r>
          </a:p>
        </p:txBody>
      </p:sp>
      <p:sp>
        <p:nvSpPr>
          <p:cNvPr id="2" name="TextBox 1"/>
          <p:cNvSpPr txBox="1"/>
          <p:nvPr/>
        </p:nvSpPr>
        <p:spPr>
          <a:xfrm>
            <a:off x="1825615" y="2028155"/>
            <a:ext cx="9008639" cy="3693319"/>
          </a:xfrm>
          <a:prstGeom prst="rect">
            <a:avLst/>
          </a:prstGeom>
          <a:solidFill>
            <a:schemeClr val="accent2">
              <a:lumMod val="20000"/>
              <a:lumOff val="80000"/>
            </a:schemeClr>
          </a:solidFill>
          <a:ln>
            <a:solidFill>
              <a:srgbClr val="C00000"/>
            </a:solidFill>
          </a:ln>
        </p:spPr>
        <p:txBody>
          <a:bodyPr wrap="square" rtlCol="0">
            <a:spAutoFit/>
          </a:bodyPr>
          <a:lstStyle/>
          <a:p>
            <a:r>
              <a:rPr lang="en-GB" b="1"/>
              <a:t>Derry City and Strabane District Council - August 2017 Floods:</a:t>
            </a:r>
          </a:p>
          <a:p>
            <a:pPr marL="285750" indent="-285750">
              <a:buFont typeface="Arial" panose="020B0604020202020204" pitchFamily="34" charset="0"/>
              <a:buChar char="•"/>
            </a:pPr>
            <a:r>
              <a:rPr lang="en-GB"/>
              <a:t>Circa £350,000 on capital repair costs to Council assets and facilities</a:t>
            </a:r>
          </a:p>
          <a:p>
            <a:pPr marL="285750" indent="-285750">
              <a:buFont typeface="Arial" panose="020B0604020202020204" pitchFamily="34" charset="0"/>
              <a:buChar char="•"/>
            </a:pPr>
            <a:r>
              <a:rPr lang="en-GB"/>
              <a:t>Circa £36,000 on emergency response costs</a:t>
            </a:r>
          </a:p>
          <a:p>
            <a:pPr marL="285750" indent="-285750">
              <a:buFont typeface="Arial" panose="020B0604020202020204" pitchFamily="34" charset="0"/>
              <a:buChar char="•"/>
            </a:pPr>
            <a:r>
              <a:rPr lang="en-GB"/>
              <a:t>Plus significant staff time spent on response and follow up support with the communities</a:t>
            </a:r>
          </a:p>
          <a:p>
            <a:pPr marL="285750" indent="-285750">
              <a:buFontTx/>
              <a:buChar char="-"/>
            </a:pPr>
            <a:endParaRPr lang="en-GB"/>
          </a:p>
          <a:p>
            <a:pPr marL="285750" indent="-285750">
              <a:buFontTx/>
              <a:buChar char="-"/>
            </a:pPr>
            <a:endParaRPr lang="en-GB"/>
          </a:p>
          <a:p>
            <a:r>
              <a:rPr lang="en-GB"/>
              <a:t>The </a:t>
            </a:r>
            <a:r>
              <a:rPr lang="en-GB" b="1"/>
              <a:t>World Economic Forum Global Risks Report 2020 </a:t>
            </a:r>
            <a:r>
              <a:rPr lang="en-GB"/>
              <a:t>stated that the top risks in terms of likelihood in the next 10 years were from climate change:</a:t>
            </a:r>
          </a:p>
          <a:p>
            <a:endParaRPr lang="en-GB"/>
          </a:p>
          <a:p>
            <a:r>
              <a:rPr lang="en-GB" i="1"/>
              <a:t>1. Extreme weather events with major damage to property, infrastructure and loss of human life.</a:t>
            </a:r>
          </a:p>
          <a:p>
            <a:r>
              <a:rPr lang="en-GB" i="1"/>
              <a:t>2. Failure of climate-change mitigation and adaptation by governments and businesses.</a:t>
            </a:r>
          </a:p>
          <a:p>
            <a:pPr marL="285750" indent="-285750">
              <a:buFontTx/>
              <a:buChar char="-"/>
            </a:pPr>
            <a:endParaRPr lang="en-GB"/>
          </a:p>
        </p:txBody>
      </p:sp>
      <p:pic>
        <p:nvPicPr>
          <p:cNvPr id="4" name="Picture 3">
            <a:extLst>
              <a:ext uri="{FF2B5EF4-FFF2-40B4-BE49-F238E27FC236}">
                <a16:creationId xmlns:a16="http://schemas.microsoft.com/office/drawing/2014/main" id="{CF7658AC-53CD-7E5D-E300-2B8E5454E5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6407" y="111972"/>
            <a:ext cx="1116124" cy="475077"/>
          </a:xfrm>
          <a:prstGeom prst="rect">
            <a:avLst/>
          </a:prstGeom>
        </p:spPr>
      </p:pic>
    </p:spTree>
    <p:extLst>
      <p:ext uri="{BB962C8B-B14F-4D97-AF65-F5344CB8AC3E}">
        <p14:creationId xmlns:p14="http://schemas.microsoft.com/office/powerpoint/2010/main" val="2660002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4475E-7892-BA3B-4D9B-856EC8D8BDE7}"/>
              </a:ext>
            </a:extLst>
          </p:cNvPr>
          <p:cNvSpPr/>
          <p:nvPr/>
        </p:nvSpPr>
        <p:spPr>
          <a:xfrm>
            <a:off x="2623038" y="1487365"/>
            <a:ext cx="6828692" cy="122115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6C6AF0E-38A4-BF4B-8A59-F8C8031DBDCE}"/>
              </a:ext>
            </a:extLst>
          </p:cNvPr>
          <p:cNvSpPr/>
          <p:nvPr/>
        </p:nvSpPr>
        <p:spPr>
          <a:xfrm>
            <a:off x="0" y="3758570"/>
            <a:ext cx="12191999" cy="339156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898973" y="2849622"/>
            <a:ext cx="8490204" cy="907941"/>
          </a:xfrm>
          <a:prstGeom prst="rect">
            <a:avLst/>
          </a:prstGeom>
        </p:spPr>
        <p:txBody>
          <a:bodyPr wrap="square" lIns="91440" tIns="45720" rIns="91440" bIns="45720" anchor="t">
            <a:spAutoFit/>
          </a:bodyPr>
          <a:lstStyle/>
          <a:p>
            <a:pPr algn="ctr"/>
            <a:endParaRPr lang="en-GB" sz="1700" b="1"/>
          </a:p>
          <a:p>
            <a:pPr algn="ctr"/>
            <a:r>
              <a:rPr lang="en-GB" b="1"/>
              <a:t>Note: </a:t>
            </a:r>
            <a:r>
              <a:rPr lang="en-GB"/>
              <a:t>Cold snaps, drier winters and wet summers </a:t>
            </a:r>
            <a:r>
              <a:rPr lang="en-GB" b="1"/>
              <a:t>will still occur.  </a:t>
            </a:r>
            <a:endParaRPr lang="en-GB"/>
          </a:p>
          <a:p>
            <a:pPr algn="ctr"/>
            <a:r>
              <a:rPr lang="en-GB"/>
              <a:t>This means we must be prepared for a </a:t>
            </a:r>
            <a:r>
              <a:rPr lang="en-GB" b="1"/>
              <a:t>greater range of extremes </a:t>
            </a:r>
            <a:r>
              <a:rPr lang="en-GB"/>
              <a:t>year to year</a:t>
            </a:r>
          </a:p>
        </p:txBody>
      </p:sp>
      <p:sp>
        <p:nvSpPr>
          <p:cNvPr id="7" name="Rectangle 6">
            <a:extLst>
              <a:ext uri="{FF2B5EF4-FFF2-40B4-BE49-F238E27FC236}">
                <a16:creationId xmlns:a16="http://schemas.microsoft.com/office/drawing/2014/main" id="{E5926EB3-3C34-0B4D-A77A-284E5143A581}"/>
              </a:ext>
            </a:extLst>
          </p:cNvPr>
          <p:cNvSpPr/>
          <p:nvPr/>
        </p:nvSpPr>
        <p:spPr>
          <a:xfrm>
            <a:off x="516586" y="348089"/>
            <a:ext cx="11295113" cy="830997"/>
          </a:xfrm>
          <a:prstGeom prst="rect">
            <a:avLst/>
          </a:prstGeom>
        </p:spPr>
        <p:txBody>
          <a:bodyPr wrap="square" lIns="91440" tIns="45720" rIns="91440" bIns="45720" anchor="t">
            <a:spAutoFit/>
          </a:bodyPr>
          <a:lstStyle/>
          <a:p>
            <a:r>
              <a:rPr lang="en-US" sz="2400" b="1">
                <a:solidFill>
                  <a:schemeClr val="tx1">
                    <a:lumMod val="75000"/>
                    <a:lumOff val="25000"/>
                  </a:schemeClr>
                </a:solidFill>
              </a:rPr>
              <a:t>Looking ahead, the Met Office UK Climate Projections (2022)</a:t>
            </a:r>
            <a:endParaRPr lang="en-US">
              <a:solidFill>
                <a:schemeClr val="tx1">
                  <a:lumMod val="75000"/>
                  <a:lumOff val="25000"/>
                </a:schemeClr>
              </a:solidFill>
            </a:endParaRPr>
          </a:p>
          <a:p>
            <a:r>
              <a:rPr lang="en-US" sz="2400" b="1">
                <a:solidFill>
                  <a:schemeClr val="tx1">
                    <a:lumMod val="75000"/>
                    <a:lumOff val="25000"/>
                  </a:schemeClr>
                </a:solidFill>
              </a:rPr>
              <a:t>say that we can expect…</a:t>
            </a:r>
            <a:endParaRPr lang="en-US">
              <a:solidFill>
                <a:schemeClr val="tx1">
                  <a:lumMod val="75000"/>
                  <a:lumOff val="25000"/>
                </a:schemeClr>
              </a:solidFill>
              <a:cs typeface="Calibri"/>
            </a:endParaRPr>
          </a:p>
        </p:txBody>
      </p:sp>
      <p:pic>
        <p:nvPicPr>
          <p:cNvPr id="11" name="Picture 7" descr="A screenshot of a map&#10;&#10;Description generated with high confidence">
            <a:extLst>
              <a:ext uri="{FF2B5EF4-FFF2-40B4-BE49-F238E27FC236}">
                <a16:creationId xmlns:a16="http://schemas.microsoft.com/office/drawing/2014/main" id="{4986AE17-A283-3948-9594-217E59E6A3C2}"/>
              </a:ext>
            </a:extLst>
          </p:cNvPr>
          <p:cNvPicPr>
            <a:picLocks noChangeAspect="1"/>
          </p:cNvPicPr>
          <p:nvPr/>
        </p:nvPicPr>
        <p:blipFill rotWithShape="1">
          <a:blip r:embed="rId3"/>
          <a:srcRect t="10774" b="41781"/>
          <a:stretch/>
        </p:blipFill>
        <p:spPr>
          <a:xfrm>
            <a:off x="1703917" y="3889321"/>
            <a:ext cx="7925061" cy="2680170"/>
          </a:xfrm>
          <a:prstGeom prst="rect">
            <a:avLst/>
          </a:prstGeom>
        </p:spPr>
      </p:pic>
      <p:sp>
        <p:nvSpPr>
          <p:cNvPr id="3" name="Rectangle 2">
            <a:extLst>
              <a:ext uri="{FF2B5EF4-FFF2-40B4-BE49-F238E27FC236}">
                <a16:creationId xmlns:a16="http://schemas.microsoft.com/office/drawing/2014/main" id="{16E6FCC0-6AE5-F149-8916-93FD127CA2E5}"/>
              </a:ext>
            </a:extLst>
          </p:cNvPr>
          <p:cNvSpPr/>
          <p:nvPr/>
        </p:nvSpPr>
        <p:spPr>
          <a:xfrm>
            <a:off x="9816651" y="6164095"/>
            <a:ext cx="1158266" cy="276999"/>
          </a:xfrm>
          <a:prstGeom prst="rect">
            <a:avLst/>
          </a:prstGeom>
        </p:spPr>
        <p:txBody>
          <a:bodyPr wrap="none">
            <a:spAutoFit/>
          </a:bodyPr>
          <a:lstStyle/>
          <a:p>
            <a:r>
              <a:rPr lang="en-US" sz="1200"/>
              <a:t>(UKCP18, 2018)</a:t>
            </a:r>
          </a:p>
        </p:txBody>
      </p:sp>
      <p:sp>
        <p:nvSpPr>
          <p:cNvPr id="4" name="TextBox 3">
            <a:extLst>
              <a:ext uri="{FF2B5EF4-FFF2-40B4-BE49-F238E27FC236}">
                <a16:creationId xmlns:a16="http://schemas.microsoft.com/office/drawing/2014/main" id="{6D91323F-9F53-47DC-84B3-6695163F2C21}"/>
              </a:ext>
            </a:extLst>
          </p:cNvPr>
          <p:cNvSpPr txBox="1"/>
          <p:nvPr/>
        </p:nvSpPr>
        <p:spPr>
          <a:xfrm>
            <a:off x="9720297" y="4405160"/>
            <a:ext cx="1887523" cy="1754326"/>
          </a:xfrm>
          <a:prstGeom prst="rect">
            <a:avLst/>
          </a:prstGeom>
          <a:noFill/>
        </p:spPr>
        <p:txBody>
          <a:bodyPr wrap="square" rtlCol="0">
            <a:spAutoFit/>
          </a:bodyPr>
          <a:lstStyle/>
          <a:p>
            <a:r>
              <a:rPr lang="en-GB"/>
              <a:t>Sea levels on our current emissions path are projected to rise by </a:t>
            </a:r>
            <a:r>
              <a:rPr lang="en-GB" b="1"/>
              <a:t>up to 94cm in NI by 2100.</a:t>
            </a:r>
          </a:p>
        </p:txBody>
      </p:sp>
      <p:sp>
        <p:nvSpPr>
          <p:cNvPr id="5" name="TextBox 4">
            <a:extLst>
              <a:ext uri="{FF2B5EF4-FFF2-40B4-BE49-F238E27FC236}">
                <a16:creationId xmlns:a16="http://schemas.microsoft.com/office/drawing/2014/main" id="{20C0F09A-73EF-C7E0-7E59-AF1088127AC4}"/>
              </a:ext>
            </a:extLst>
          </p:cNvPr>
          <p:cNvSpPr txBox="1"/>
          <p:nvPr/>
        </p:nvSpPr>
        <p:spPr>
          <a:xfrm>
            <a:off x="2829393" y="1639549"/>
            <a:ext cx="71153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'an increased chance of </a:t>
            </a:r>
            <a:r>
              <a:rPr lang="en-GB" b="1">
                <a:ea typeface="+mn-lt"/>
                <a:cs typeface="+mn-lt"/>
              </a:rPr>
              <a:t>warmer, wetter winters</a:t>
            </a:r>
            <a:r>
              <a:rPr lang="en-GB">
                <a:ea typeface="+mn-lt"/>
                <a:cs typeface="+mn-lt"/>
              </a:rPr>
              <a:t> and </a:t>
            </a:r>
            <a:r>
              <a:rPr lang="en-GB" b="1">
                <a:ea typeface="+mn-lt"/>
                <a:cs typeface="+mn-lt"/>
              </a:rPr>
              <a:t>hotter, drier summers</a:t>
            </a:r>
            <a:r>
              <a:rPr lang="en-GB">
                <a:ea typeface="+mn-lt"/>
                <a:cs typeface="+mn-lt"/>
              </a:rPr>
              <a:t> along with an </a:t>
            </a:r>
            <a:r>
              <a:rPr lang="en-GB" b="1">
                <a:ea typeface="+mn-lt"/>
                <a:cs typeface="+mn-lt"/>
              </a:rPr>
              <a:t>increase in the frequency and intensity of extremes</a:t>
            </a:r>
            <a:r>
              <a:rPr lang="en-GB">
                <a:ea typeface="+mn-lt"/>
                <a:cs typeface="+mn-lt"/>
              </a:rPr>
              <a:t>.' (UKCP18, 2022)</a:t>
            </a:r>
            <a:endParaRPr lang="en-US">
              <a:cs typeface="Calibri" panose="020F0502020204030204"/>
            </a:endParaRPr>
          </a:p>
        </p:txBody>
      </p:sp>
      <p:pic>
        <p:nvPicPr>
          <p:cNvPr id="8" name="Picture 7">
            <a:extLst>
              <a:ext uri="{FF2B5EF4-FFF2-40B4-BE49-F238E27FC236}">
                <a16:creationId xmlns:a16="http://schemas.microsoft.com/office/drawing/2014/main" id="{3486A209-EFB3-EA0E-B340-279A51C079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4482" y="212614"/>
            <a:ext cx="1116124" cy="475077"/>
          </a:xfrm>
          <a:prstGeom prst="rect">
            <a:avLst/>
          </a:prstGeom>
        </p:spPr>
      </p:pic>
    </p:spTree>
    <p:extLst>
      <p:ext uri="{BB962C8B-B14F-4D97-AF65-F5344CB8AC3E}">
        <p14:creationId xmlns:p14="http://schemas.microsoft.com/office/powerpoint/2010/main" val="186152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2008" y="1731977"/>
            <a:ext cx="7931325" cy="5106829"/>
          </a:xfrm>
          <a:prstGeom prst="rect">
            <a:avLst/>
          </a:prstGeom>
        </p:spPr>
      </p:pic>
      <p:pic>
        <p:nvPicPr>
          <p:cNvPr id="6" name="Picture 5"/>
          <p:cNvPicPr>
            <a:picLocks noChangeAspect="1"/>
          </p:cNvPicPr>
          <p:nvPr/>
        </p:nvPicPr>
        <p:blipFill>
          <a:blip r:embed="rId3"/>
          <a:stretch>
            <a:fillRect/>
          </a:stretch>
        </p:blipFill>
        <p:spPr>
          <a:xfrm>
            <a:off x="1196828" y="0"/>
            <a:ext cx="10145495" cy="1807295"/>
          </a:xfrm>
          <a:prstGeom prst="rect">
            <a:avLst/>
          </a:prstGeom>
        </p:spPr>
      </p:pic>
      <p:sp>
        <p:nvSpPr>
          <p:cNvPr id="2" name="Rectangle 1"/>
          <p:cNvSpPr/>
          <p:nvPr/>
        </p:nvSpPr>
        <p:spPr>
          <a:xfrm>
            <a:off x="9283417" y="2271050"/>
            <a:ext cx="2494726" cy="1754326"/>
          </a:xfrm>
          <a:prstGeom prst="rect">
            <a:avLst/>
          </a:prstGeom>
        </p:spPr>
        <p:txBody>
          <a:bodyPr wrap="square">
            <a:spAutoFit/>
          </a:bodyPr>
          <a:lstStyle/>
          <a:p>
            <a:pPr>
              <a:spcBef>
                <a:spcPts val="600"/>
              </a:spcBef>
              <a:spcAft>
                <a:spcPts val="600"/>
              </a:spcAft>
              <a:tabLst>
                <a:tab pos="914400" algn="l"/>
              </a:tabLst>
            </a:pPr>
            <a:r>
              <a:rPr lang="en-GB">
                <a:solidFill>
                  <a:schemeClr val="tx1">
                    <a:lumMod val="75000"/>
                    <a:lumOff val="25000"/>
                  </a:schemeClr>
                </a:solidFill>
                <a:ea typeface="MS Mincho"/>
                <a:cs typeface="Calibri"/>
              </a:rPr>
              <a:t>Communities that are already </a:t>
            </a:r>
            <a:r>
              <a:rPr lang="en-GB">
                <a:ea typeface="MS Mincho"/>
                <a:cs typeface="Calibri"/>
              </a:rPr>
              <a:t>socially vulnerable (with less capacity to adapt) are most likely to be impacted.</a:t>
            </a:r>
          </a:p>
        </p:txBody>
      </p:sp>
      <p:sp>
        <p:nvSpPr>
          <p:cNvPr id="7" name="TextBox 6">
            <a:extLst>
              <a:ext uri="{FF2B5EF4-FFF2-40B4-BE49-F238E27FC236}">
                <a16:creationId xmlns:a16="http://schemas.microsoft.com/office/drawing/2014/main" id="{12E203A2-263C-4EAF-A4BB-FE971144B2C8}"/>
              </a:ext>
            </a:extLst>
          </p:cNvPr>
          <p:cNvSpPr txBox="1"/>
          <p:nvPr/>
        </p:nvSpPr>
        <p:spPr>
          <a:xfrm>
            <a:off x="9283417" y="4285391"/>
            <a:ext cx="2738257" cy="1089529"/>
          </a:xfrm>
          <a:prstGeom prst="rect">
            <a:avLst/>
          </a:prstGeom>
          <a:noFill/>
        </p:spPr>
        <p:txBody>
          <a:bodyPr wrap="square">
            <a:spAutoFit/>
          </a:bodyPr>
          <a:lstStyle/>
          <a:p>
            <a:pPr>
              <a:lnSpc>
                <a:spcPct val="90000"/>
              </a:lnSpc>
              <a:spcAft>
                <a:spcPts val="600"/>
              </a:spcAft>
            </a:pPr>
            <a:r>
              <a:rPr lang="en-US" sz="1800">
                <a:latin typeface="Calibri"/>
                <a:cs typeface="Calibri"/>
              </a:rPr>
              <a:t>We need to design for future climate rather than relying on our perceptions of past climate.</a:t>
            </a:r>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06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0583" y="0"/>
            <a:ext cx="12255499"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sp>
        <p:nvSpPr>
          <p:cNvPr id="11" name="Rectangle 10"/>
          <p:cNvSpPr/>
          <p:nvPr/>
        </p:nvSpPr>
        <p:spPr>
          <a:xfrm>
            <a:off x="2249911" y="3657095"/>
            <a:ext cx="8098110" cy="430887"/>
          </a:xfrm>
          <a:prstGeom prst="rect">
            <a:avLst/>
          </a:prstGeom>
        </p:spPr>
        <p:txBody>
          <a:bodyPr wrap="square" lIns="91440" tIns="45720" rIns="91440" bIns="45720" anchor="t">
            <a:spAutoFit/>
          </a:bodyPr>
          <a:lstStyle/>
          <a:p>
            <a:pPr algn="ctr" fontAlgn="base"/>
            <a:r>
              <a:rPr lang="en-US" sz="2200">
                <a:solidFill>
                  <a:schemeClr val="tx1">
                    <a:lumMod val="85000"/>
                    <a:lumOff val="15000"/>
                  </a:schemeClr>
                </a:solidFill>
                <a:latin typeface="Calibri"/>
                <a:cs typeface="Arial"/>
              </a:rPr>
              <a:t>What are the Policy Drivers for Adaptation Planning?</a:t>
            </a:r>
            <a:endParaRPr lang="en-GB" sz="2200">
              <a:solidFill>
                <a:schemeClr val="tx1">
                  <a:lumMod val="85000"/>
                  <a:lumOff val="15000"/>
                </a:schemeClr>
              </a:solidFill>
              <a:latin typeface="Calibri"/>
              <a:cs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10" y="2196497"/>
            <a:ext cx="1219370" cy="1105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293" y="2187746"/>
            <a:ext cx="1219370" cy="11050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05" y="2196497"/>
            <a:ext cx="1219370" cy="1105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552" y="2187746"/>
            <a:ext cx="1219370" cy="11050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9281" y="2187746"/>
            <a:ext cx="1219370" cy="110505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2454" y="6126163"/>
            <a:ext cx="1116124" cy="475077"/>
          </a:xfrm>
          <a:prstGeom prst="rect">
            <a:avLst/>
          </a:prstGeom>
        </p:spPr>
      </p:pic>
    </p:spTree>
    <p:extLst>
      <p:ext uri="{BB962C8B-B14F-4D97-AF65-F5344CB8AC3E}">
        <p14:creationId xmlns:p14="http://schemas.microsoft.com/office/powerpoint/2010/main" val="324680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C6AF0E-38A4-BF4B-8A59-F8C8031DBDCE}"/>
              </a:ext>
            </a:extLst>
          </p:cNvPr>
          <p:cNvSpPr/>
          <p:nvPr/>
        </p:nvSpPr>
        <p:spPr>
          <a:xfrm>
            <a:off x="-60994" y="0"/>
            <a:ext cx="6359438"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2306" y="85736"/>
            <a:ext cx="925158" cy="393793"/>
          </a:xfrm>
          <a:prstGeom prst="rect">
            <a:avLst/>
          </a:prstGeom>
        </p:spPr>
      </p:pic>
      <p:sp>
        <p:nvSpPr>
          <p:cNvPr id="8" name="TextBox 7">
            <a:extLst>
              <a:ext uri="{FF2B5EF4-FFF2-40B4-BE49-F238E27FC236}">
                <a16:creationId xmlns:a16="http://schemas.microsoft.com/office/drawing/2014/main" id="{58263A36-E65F-4037-AC4D-743D957F2D1C}"/>
              </a:ext>
            </a:extLst>
          </p:cNvPr>
          <p:cNvSpPr txBox="1"/>
          <p:nvPr/>
        </p:nvSpPr>
        <p:spPr>
          <a:xfrm>
            <a:off x="235339" y="267343"/>
            <a:ext cx="5058629" cy="1015663"/>
          </a:xfrm>
          <a:prstGeom prst="rect">
            <a:avLst/>
          </a:prstGeom>
          <a:noFill/>
        </p:spPr>
        <p:txBody>
          <a:bodyPr wrap="square" lIns="91440" tIns="45720" rIns="91440" bIns="45720" anchor="t">
            <a:spAutoFit/>
          </a:bodyPr>
          <a:lstStyle/>
          <a:p>
            <a:pPr fontAlgn="base"/>
            <a:r>
              <a:rPr lang="en-GB" sz="2000" b="1">
                <a:solidFill>
                  <a:schemeClr val="tx1">
                    <a:lumMod val="85000"/>
                    <a:lumOff val="15000"/>
                  </a:schemeClr>
                </a:solidFill>
                <a:latin typeface="Calibri"/>
                <a:cs typeface="Arial"/>
              </a:rPr>
              <a:t>Climate Change Act (Northern Ireland) 2022</a:t>
            </a:r>
          </a:p>
          <a:p>
            <a:pPr fontAlgn="base"/>
            <a:endParaRPr lang="en-GB" sz="2000" b="1">
              <a:solidFill>
                <a:schemeClr val="tx1">
                  <a:lumMod val="85000"/>
                  <a:lumOff val="15000"/>
                </a:schemeClr>
              </a:solidFill>
              <a:latin typeface="Arial"/>
              <a:cs typeface="Arial"/>
            </a:endParaRPr>
          </a:p>
          <a:p>
            <a:pPr fontAlgn="base"/>
            <a:endParaRPr lang="en-GB" sz="2000" b="1">
              <a:solidFill>
                <a:schemeClr val="tx1">
                  <a:lumMod val="85000"/>
                  <a:lumOff val="15000"/>
                </a:schemeClr>
              </a:solidFill>
              <a:latin typeface="Arial"/>
              <a:cs typeface="Aria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7848" y="1580199"/>
            <a:ext cx="4514458" cy="3009900"/>
          </a:xfrm>
          <a:prstGeom prst="rect">
            <a:avLst/>
          </a:prstGeom>
        </p:spPr>
      </p:pic>
      <p:sp>
        <p:nvSpPr>
          <p:cNvPr id="10" name="TextBox 9"/>
          <p:cNvSpPr txBox="1"/>
          <p:nvPr/>
        </p:nvSpPr>
        <p:spPr>
          <a:xfrm>
            <a:off x="749566" y="1290010"/>
            <a:ext cx="5001228" cy="5586145"/>
          </a:xfrm>
          <a:prstGeom prst="rect">
            <a:avLst/>
          </a:prstGeom>
          <a:noFill/>
        </p:spPr>
        <p:txBody>
          <a:bodyPr wrap="square" lIns="91440" tIns="45720" rIns="91440" bIns="45720" rtlCol="0" anchor="t">
            <a:spAutoFit/>
          </a:bodyPr>
          <a:lstStyle/>
          <a:p>
            <a:r>
              <a:rPr lang="en-GB" dirty="0">
                <a:solidFill>
                  <a:schemeClr val="tx1">
                    <a:lumMod val="85000"/>
                    <a:lumOff val="15000"/>
                  </a:schemeClr>
                </a:solidFill>
                <a:latin typeface="Calibri"/>
                <a:cs typeface="Arial"/>
              </a:rPr>
              <a:t>The Act creates a target for net zero greenhouse gas emissions by 2050, with bridging targets for 2030 and 2040. </a:t>
            </a:r>
            <a:endParaRPr lang="en-US"/>
          </a:p>
          <a:p>
            <a:endParaRPr lang="en-GB" dirty="0">
              <a:solidFill>
                <a:schemeClr val="tx1">
                  <a:lumMod val="85000"/>
                  <a:lumOff val="15000"/>
                </a:schemeClr>
              </a:solidFill>
              <a:latin typeface="Calibri"/>
              <a:cs typeface="Arial"/>
            </a:endParaRPr>
          </a:p>
          <a:p>
            <a:r>
              <a:rPr lang="en-GB" dirty="0">
                <a:solidFill>
                  <a:schemeClr val="tx1">
                    <a:lumMod val="85000"/>
                    <a:lumOff val="15000"/>
                  </a:schemeClr>
                </a:solidFill>
                <a:latin typeface="Calibri"/>
                <a:cs typeface="Arial"/>
              </a:rPr>
              <a:t>The Act sets out responsibilities for: </a:t>
            </a:r>
          </a:p>
          <a:p>
            <a:endParaRPr lang="en-GB">
              <a:solidFill>
                <a:schemeClr val="tx1">
                  <a:lumMod val="85000"/>
                  <a:lumOff val="15000"/>
                </a:schemeClr>
              </a:solidFill>
              <a:latin typeface="Calibri"/>
              <a:cs typeface="Arial"/>
            </a:endParaRPr>
          </a:p>
          <a:p>
            <a:pPr marL="285750" indent="-285750">
              <a:buFont typeface="Arial" panose="020B0604020202020204" pitchFamily="34" charset="0"/>
              <a:buChar char="•"/>
            </a:pPr>
            <a:r>
              <a:rPr lang="en-GB" dirty="0">
                <a:solidFill>
                  <a:schemeClr val="tx1">
                    <a:lumMod val="85000"/>
                    <a:lumOff val="15000"/>
                  </a:schemeClr>
                </a:solidFill>
                <a:latin typeface="Calibri"/>
                <a:cs typeface="Arial"/>
              </a:rPr>
              <a:t>5-yearly</a:t>
            </a:r>
            <a:r>
              <a:rPr lang="en-GB" b="1" dirty="0">
                <a:solidFill>
                  <a:schemeClr val="tx1">
                    <a:lumMod val="85000"/>
                    <a:lumOff val="15000"/>
                  </a:schemeClr>
                </a:solidFill>
                <a:latin typeface="Calibri"/>
                <a:cs typeface="Arial"/>
              </a:rPr>
              <a:t> Carbon Budgets</a:t>
            </a:r>
            <a:endParaRPr lang="en-GB" dirty="0">
              <a:solidFill>
                <a:schemeClr val="tx1">
                  <a:lumMod val="85000"/>
                  <a:lumOff val="15000"/>
                </a:schemeClr>
              </a:solidFill>
              <a:latin typeface="Calibri"/>
              <a:cs typeface="Arial"/>
            </a:endParaRPr>
          </a:p>
          <a:p>
            <a:pPr marL="285750" indent="-285750">
              <a:buFont typeface="Arial" panose="020B0604020202020204" pitchFamily="34" charset="0"/>
              <a:buChar char="•"/>
            </a:pPr>
            <a:endParaRPr lang="en-GB">
              <a:solidFill>
                <a:schemeClr val="tx1">
                  <a:lumMod val="85000"/>
                  <a:lumOff val="15000"/>
                </a:schemeClr>
              </a:solidFill>
              <a:latin typeface="Calibri"/>
              <a:cs typeface="Arial"/>
            </a:endParaRPr>
          </a:p>
          <a:p>
            <a:pPr marL="285750" indent="-285750">
              <a:buFont typeface="Arial" panose="020B0604020202020204" pitchFamily="34" charset="0"/>
              <a:buChar char="•"/>
            </a:pPr>
            <a:r>
              <a:rPr lang="en-GB" dirty="0">
                <a:solidFill>
                  <a:schemeClr val="tx1">
                    <a:lumMod val="85000"/>
                    <a:lumOff val="15000"/>
                  </a:schemeClr>
                </a:solidFill>
                <a:latin typeface="Calibri"/>
                <a:cs typeface="Arial"/>
              </a:rPr>
              <a:t>Development and publication of </a:t>
            </a:r>
            <a:r>
              <a:rPr lang="en-GB" b="1" dirty="0">
                <a:solidFill>
                  <a:schemeClr val="tx1">
                    <a:lumMod val="85000"/>
                    <a:lumOff val="15000"/>
                  </a:schemeClr>
                </a:solidFill>
                <a:latin typeface="Calibri"/>
                <a:cs typeface="Arial"/>
              </a:rPr>
              <a:t>Climate Action Plans</a:t>
            </a:r>
            <a:endParaRPr lang="en-GB" dirty="0">
              <a:solidFill>
                <a:schemeClr val="tx1">
                  <a:lumMod val="85000"/>
                  <a:lumOff val="15000"/>
                </a:schemeClr>
              </a:solidFill>
            </a:endParaRPr>
          </a:p>
          <a:p>
            <a:endParaRPr lang="en-GB" b="1">
              <a:solidFill>
                <a:schemeClr val="tx1">
                  <a:lumMod val="85000"/>
                  <a:lumOff val="15000"/>
                </a:schemeClr>
              </a:solidFill>
              <a:latin typeface="Calibri"/>
              <a:cs typeface="Arial"/>
            </a:endParaRPr>
          </a:p>
          <a:p>
            <a:pPr marL="285750" indent="-285750">
              <a:buFont typeface="Arial" panose="020B0604020202020204" pitchFamily="34" charset="0"/>
              <a:buChar char="•"/>
            </a:pPr>
            <a:r>
              <a:rPr lang="en-GB" dirty="0">
                <a:solidFill>
                  <a:schemeClr val="tx1">
                    <a:lumMod val="85000"/>
                    <a:lumOff val="15000"/>
                  </a:schemeClr>
                </a:solidFill>
                <a:latin typeface="Calibri"/>
                <a:cs typeface="Arial"/>
              </a:rPr>
              <a:t>Departments in Northern Ireland will publish </a:t>
            </a:r>
            <a:r>
              <a:rPr lang="en-GB" b="1" dirty="0">
                <a:solidFill>
                  <a:schemeClr val="tx1">
                    <a:lumMod val="85000"/>
                    <a:lumOff val="15000"/>
                  </a:schemeClr>
                </a:solidFill>
                <a:latin typeface="Calibri"/>
                <a:cs typeface="Arial"/>
              </a:rPr>
              <a:t>sectoral plans</a:t>
            </a:r>
            <a:endParaRPr lang="en-GB" dirty="0">
              <a:solidFill>
                <a:schemeClr val="tx1">
                  <a:lumMod val="85000"/>
                  <a:lumOff val="15000"/>
                </a:schemeClr>
              </a:solidFill>
              <a:latin typeface="Calibri"/>
              <a:cs typeface="Arial"/>
            </a:endParaRPr>
          </a:p>
          <a:p>
            <a:endParaRPr lang="en-GB" b="1">
              <a:solidFill>
                <a:schemeClr val="tx1">
                  <a:lumMod val="85000"/>
                  <a:lumOff val="15000"/>
                </a:schemeClr>
              </a:solidFill>
              <a:latin typeface="Calibri"/>
              <a:cs typeface="Arial"/>
            </a:endParaRPr>
          </a:p>
          <a:p>
            <a:pPr marL="285750" indent="-285750">
              <a:buFont typeface="Arial" panose="020B0604020202020204" pitchFamily="34" charset="0"/>
              <a:buChar char="•"/>
            </a:pPr>
            <a:r>
              <a:rPr lang="en-GB" dirty="0">
                <a:latin typeface="Calibri"/>
                <a:cs typeface="Arial"/>
              </a:rPr>
              <a:t>Creation of new independent office – </a:t>
            </a:r>
            <a:r>
              <a:rPr lang="en-GB" b="1" dirty="0">
                <a:latin typeface="Calibri"/>
                <a:cs typeface="Arial"/>
              </a:rPr>
              <a:t>Northern Ireland Climate Commissioner.</a:t>
            </a:r>
          </a:p>
          <a:p>
            <a:pPr marL="285750" indent="-285750">
              <a:buFont typeface="Arial" panose="020B0604020202020204" pitchFamily="34" charset="0"/>
              <a:buChar char="•"/>
            </a:pPr>
            <a:endParaRPr lang="en-GB" b="1" dirty="0">
              <a:cs typeface="Arial"/>
            </a:endParaRPr>
          </a:p>
          <a:p>
            <a:pPr marL="285750" indent="-285750">
              <a:buFont typeface="Arial" panose="020B0604020202020204" pitchFamily="34" charset="0"/>
              <a:buChar char="•"/>
            </a:pPr>
            <a:r>
              <a:rPr lang="en-GB" dirty="0">
                <a:cs typeface="Arial"/>
              </a:rPr>
              <a:t>Develop regulations for</a:t>
            </a:r>
            <a:r>
              <a:rPr lang="en-GB" b="1" dirty="0">
                <a:cs typeface="Arial"/>
              </a:rPr>
              <a:t> Public Body Reporting on Climate Change</a:t>
            </a:r>
          </a:p>
          <a:p>
            <a:endParaRPr lang="en-GB" sz="1500" b="1">
              <a:cs typeface="Calibri" panose="020F0502020204030204"/>
            </a:endParaRPr>
          </a:p>
        </p:txBody>
      </p:sp>
    </p:spTree>
    <p:extLst>
      <p:ext uri="{BB962C8B-B14F-4D97-AF65-F5344CB8AC3E}">
        <p14:creationId xmlns:p14="http://schemas.microsoft.com/office/powerpoint/2010/main" val="171481664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C6AF0E-38A4-BF4B-8A59-F8C8031DBDCE}"/>
              </a:ext>
            </a:extLst>
          </p:cNvPr>
          <p:cNvSpPr/>
          <p:nvPr/>
        </p:nvSpPr>
        <p:spPr>
          <a:xfrm>
            <a:off x="5847905" y="1"/>
            <a:ext cx="6325098"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5954" y="6062663"/>
            <a:ext cx="1116124" cy="475077"/>
          </a:xfrm>
          <a:prstGeom prst="rect">
            <a:avLst/>
          </a:prstGeom>
        </p:spPr>
      </p:pic>
      <p:sp>
        <p:nvSpPr>
          <p:cNvPr id="19" name="TextBox 18"/>
          <p:cNvSpPr txBox="1"/>
          <p:nvPr/>
        </p:nvSpPr>
        <p:spPr>
          <a:xfrm>
            <a:off x="6430093" y="1413063"/>
            <a:ext cx="3930310" cy="4308872"/>
          </a:xfrm>
          <a:prstGeom prst="rect">
            <a:avLst/>
          </a:prstGeom>
          <a:noFill/>
        </p:spPr>
        <p:txBody>
          <a:bodyPr wrap="square" lIns="91440" tIns="45720" rIns="91440" bIns="45720" rtlCol="0" anchor="t">
            <a:spAutoFit/>
          </a:bodyPr>
          <a:lstStyle/>
          <a:p>
            <a:r>
              <a:rPr lang="en-GB">
                <a:solidFill>
                  <a:schemeClr val="tx1">
                    <a:lumMod val="85000"/>
                    <a:lumOff val="15000"/>
                  </a:schemeClr>
                </a:solidFill>
                <a:latin typeface="Calibri"/>
                <a:cs typeface="Arial"/>
              </a:rPr>
              <a:t>The most recent Independent Climate Change Risk Assessment (CCRA) was published in 2021.</a:t>
            </a:r>
          </a:p>
          <a:p>
            <a:endParaRPr lang="en-GB">
              <a:solidFill>
                <a:schemeClr val="tx1">
                  <a:lumMod val="85000"/>
                  <a:lumOff val="15000"/>
                </a:schemeClr>
              </a:solidFill>
              <a:latin typeface="Calibri"/>
              <a:cs typeface="Arial"/>
            </a:endParaRPr>
          </a:p>
          <a:p>
            <a:r>
              <a:rPr lang="en-GB" b="1"/>
              <a:t>It sets out the risks and opportunities facing each sector from climate change:</a:t>
            </a:r>
          </a:p>
          <a:p>
            <a:endParaRPr lang="en-GB" b="1"/>
          </a:p>
          <a:p>
            <a:pPr marL="285750" indent="-285750">
              <a:spcBef>
                <a:spcPts val="600"/>
              </a:spcBef>
              <a:buFont typeface="Arial" panose="020B0604020202020204" pitchFamily="34" charset="0"/>
              <a:buChar char="•"/>
            </a:pPr>
            <a:r>
              <a:rPr lang="en-GB"/>
              <a:t>Natural Environment &amp; Natural Assets</a:t>
            </a:r>
          </a:p>
          <a:p>
            <a:pPr marL="285750" indent="-285750">
              <a:spcBef>
                <a:spcPts val="600"/>
              </a:spcBef>
              <a:buFont typeface="Arial" panose="020B0604020202020204" pitchFamily="34" charset="0"/>
              <a:buChar char="•"/>
            </a:pPr>
            <a:r>
              <a:rPr lang="en-GB"/>
              <a:t>Infrastructure</a:t>
            </a:r>
          </a:p>
          <a:p>
            <a:pPr marL="285750" indent="-285750">
              <a:spcBef>
                <a:spcPts val="600"/>
              </a:spcBef>
              <a:buFont typeface="Arial" panose="020B0604020202020204" pitchFamily="34" charset="0"/>
              <a:buChar char="•"/>
            </a:pPr>
            <a:r>
              <a:rPr lang="en-GB"/>
              <a:t>People and the Built environment</a:t>
            </a:r>
          </a:p>
          <a:p>
            <a:pPr marL="285750" indent="-285750">
              <a:spcBef>
                <a:spcPts val="600"/>
              </a:spcBef>
              <a:buFont typeface="Arial" panose="020B0604020202020204" pitchFamily="34" charset="0"/>
              <a:buChar char="•"/>
            </a:pPr>
            <a:r>
              <a:rPr lang="en-GB"/>
              <a:t>Business &amp; Industry</a:t>
            </a:r>
          </a:p>
          <a:p>
            <a:pPr marL="285750" indent="-285750">
              <a:spcBef>
                <a:spcPts val="600"/>
              </a:spcBef>
              <a:buFont typeface="Arial" panose="020B0604020202020204" pitchFamily="34" charset="0"/>
              <a:buChar char="•"/>
            </a:pPr>
            <a:r>
              <a:rPr lang="en-GB"/>
              <a:t>International Dimensions</a:t>
            </a:r>
          </a:p>
          <a:p>
            <a:endParaRPr lang="en-GB" sz="1500" b="1"/>
          </a:p>
        </p:txBody>
      </p:sp>
      <p:sp>
        <p:nvSpPr>
          <p:cNvPr id="10" name="TextBox 9">
            <a:extLst>
              <a:ext uri="{FF2B5EF4-FFF2-40B4-BE49-F238E27FC236}">
                <a16:creationId xmlns:a16="http://schemas.microsoft.com/office/drawing/2014/main" id="{58263A36-E65F-4037-AC4D-743D957F2D1C}"/>
              </a:ext>
            </a:extLst>
          </p:cNvPr>
          <p:cNvSpPr txBox="1"/>
          <p:nvPr/>
        </p:nvSpPr>
        <p:spPr>
          <a:xfrm>
            <a:off x="605756" y="256760"/>
            <a:ext cx="5058629" cy="1631216"/>
          </a:xfrm>
          <a:prstGeom prst="rect">
            <a:avLst/>
          </a:prstGeom>
          <a:noFill/>
        </p:spPr>
        <p:txBody>
          <a:bodyPr wrap="square" lIns="91440" tIns="45720" rIns="91440" bIns="45720" anchor="t">
            <a:spAutoFit/>
          </a:bodyPr>
          <a:lstStyle/>
          <a:p>
            <a:pPr fontAlgn="base"/>
            <a:r>
              <a:rPr lang="en-GB" sz="2000">
                <a:solidFill>
                  <a:schemeClr val="tx1">
                    <a:lumMod val="85000"/>
                    <a:lumOff val="15000"/>
                  </a:schemeClr>
                </a:solidFill>
                <a:latin typeface="Calibri"/>
                <a:cs typeface="Arial"/>
              </a:rPr>
              <a:t>As well as outlining key greenhouse gas targets, the </a:t>
            </a:r>
            <a:r>
              <a:rPr lang="en-GB" sz="2000" b="1">
                <a:solidFill>
                  <a:schemeClr val="tx1">
                    <a:lumMod val="85000"/>
                    <a:lumOff val="15000"/>
                  </a:schemeClr>
                </a:solidFill>
                <a:latin typeface="Calibri"/>
                <a:cs typeface="Arial"/>
              </a:rPr>
              <a:t>UK Climate Act 2008 </a:t>
            </a:r>
            <a:r>
              <a:rPr lang="en-GB" sz="2000">
                <a:solidFill>
                  <a:schemeClr val="tx1">
                    <a:lumMod val="85000"/>
                    <a:lumOff val="15000"/>
                  </a:schemeClr>
                </a:solidFill>
                <a:latin typeface="Calibri"/>
                <a:cs typeface="Arial"/>
              </a:rPr>
              <a:t>requires that every five years, UK government gathers evidence for how climate change will impact NI.</a:t>
            </a:r>
          </a:p>
        </p:txBody>
      </p:sp>
      <p:pic>
        <p:nvPicPr>
          <p:cNvPr id="3" name="Picture 2"/>
          <p:cNvPicPr>
            <a:picLocks noChangeAspect="1"/>
          </p:cNvPicPr>
          <p:nvPr/>
        </p:nvPicPr>
        <p:blipFill rotWithShape="1">
          <a:blip r:embed="rId4"/>
          <a:srcRect l="5620" r="4756" b="8142"/>
          <a:stretch/>
        </p:blipFill>
        <p:spPr>
          <a:xfrm>
            <a:off x="1264033" y="1887976"/>
            <a:ext cx="3519741" cy="4716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3719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650797D-BC1D-412E-B882-2715B16C23FC}"/>
              </a:ext>
            </a:extLst>
          </p:cNvPr>
          <p:cNvSpPr txBox="1"/>
          <p:nvPr/>
        </p:nvSpPr>
        <p:spPr>
          <a:xfrm>
            <a:off x="6228309" y="1563147"/>
            <a:ext cx="5849923" cy="5324535"/>
          </a:xfrm>
          <a:prstGeom prst="rect">
            <a:avLst/>
          </a:prstGeom>
          <a:noFill/>
        </p:spPr>
        <p:txBody>
          <a:bodyPr wrap="square" rtlCol="0">
            <a:spAutoFit/>
          </a:bodyPr>
          <a:lstStyle/>
          <a:p>
            <a:pPr defTabSz="342900">
              <a:defRPr/>
            </a:pPr>
            <a:r>
              <a:rPr lang="en-US" sz="2000">
                <a:solidFill>
                  <a:prstClr val="black"/>
                </a:solidFill>
                <a:latin typeface="Calibri" panose="020F0502020204030204"/>
              </a:rPr>
              <a:t>The 2019 NICCAP report featured a ‘Civil Society and Local Government Adapts’ chapter for the first time.</a:t>
            </a:r>
          </a:p>
          <a:p>
            <a:pPr defTabSz="342900">
              <a:defRPr/>
            </a:pPr>
            <a:endParaRPr lang="en-US" sz="2000">
              <a:solidFill>
                <a:prstClr val="black"/>
              </a:solidFill>
              <a:latin typeface="Calibri" panose="020F0502020204030204"/>
            </a:endParaRPr>
          </a:p>
          <a:p>
            <a:pPr defTabSz="342900">
              <a:defRPr/>
            </a:pPr>
            <a:r>
              <a:rPr lang="en-US" sz="2000">
                <a:solidFill>
                  <a:prstClr val="black"/>
                </a:solidFill>
                <a:latin typeface="Calibri" panose="020F0502020204030204"/>
              </a:rPr>
              <a:t>This includes the following action, as agreed by SOLACE, NI Local Government Association, Climate NI and Sustainable NI:</a:t>
            </a:r>
          </a:p>
          <a:p>
            <a:pPr defTabSz="342900">
              <a:defRPr/>
            </a:pPr>
            <a:endParaRPr lang="en-US" sz="2000" i="1">
              <a:solidFill>
                <a:prstClr val="black"/>
              </a:solidFill>
              <a:latin typeface="Calibri" panose="020F0502020204030204"/>
            </a:endParaRPr>
          </a:p>
          <a:p>
            <a:pPr defTabSz="342900">
              <a:defRPr/>
            </a:pPr>
            <a:r>
              <a:rPr lang="en-US" sz="2000" b="1" i="1">
                <a:solidFill>
                  <a:prstClr val="black"/>
                </a:solidFill>
                <a:latin typeface="Calibri" panose="020F0502020204030204"/>
              </a:rPr>
              <a:t>Work with Local Councils to embed the adaptation cycle across council planning, with the aim of encouraging councils to complete a minimum of :</a:t>
            </a:r>
          </a:p>
          <a:p>
            <a:pPr defTabSz="342900">
              <a:defRPr/>
            </a:pPr>
            <a:endParaRPr lang="en-US" sz="2000" b="1" i="1">
              <a:solidFill>
                <a:prstClr val="black"/>
              </a:solidFill>
              <a:latin typeface="Calibri" panose="020F0502020204030204"/>
            </a:endParaRPr>
          </a:p>
          <a:p>
            <a:pPr marL="342900" indent="-342900" defTabSz="342900">
              <a:buFont typeface="Arial" panose="020B0604020202020204" pitchFamily="34" charset="0"/>
              <a:buChar char="•"/>
              <a:defRPr/>
            </a:pPr>
            <a:r>
              <a:rPr lang="en-US" sz="2000" b="1" i="1">
                <a:solidFill>
                  <a:srgbClr val="C00000"/>
                </a:solidFill>
                <a:latin typeface="Calibri" panose="020F0502020204030204"/>
              </a:rPr>
              <a:t>Step 1 by 2021 </a:t>
            </a:r>
          </a:p>
          <a:p>
            <a:pPr defTabSz="342900">
              <a:defRPr/>
            </a:pPr>
            <a:r>
              <a:rPr lang="en-US" sz="2000" b="1" i="1">
                <a:solidFill>
                  <a:prstClr val="black"/>
                </a:solidFill>
                <a:latin typeface="Calibri" panose="020F0502020204030204"/>
              </a:rPr>
              <a:t>(Developing an Adaptation Planning Working Group)</a:t>
            </a:r>
          </a:p>
          <a:p>
            <a:pPr marL="342900" indent="-342900" defTabSz="342900">
              <a:buFont typeface="Arial" panose="020B0604020202020204" pitchFamily="34" charset="0"/>
              <a:buChar char="•"/>
              <a:defRPr/>
            </a:pPr>
            <a:r>
              <a:rPr lang="en-US" sz="2000" b="1" i="1">
                <a:solidFill>
                  <a:srgbClr val="C00000"/>
                </a:solidFill>
                <a:latin typeface="Calibri" panose="020F0502020204030204"/>
              </a:rPr>
              <a:t>Step 4 by 2024</a:t>
            </a:r>
          </a:p>
          <a:p>
            <a:pPr defTabSz="342900">
              <a:defRPr/>
            </a:pPr>
            <a:r>
              <a:rPr lang="en-US" sz="2000" b="1" i="1">
                <a:solidFill>
                  <a:prstClr val="black"/>
                </a:solidFill>
                <a:latin typeface="Calibri" panose="020F0502020204030204"/>
              </a:rPr>
              <a:t>(Completing full adaptation plan, including risk register and action plan.)</a:t>
            </a:r>
          </a:p>
          <a:p>
            <a:pPr defTabSz="342900">
              <a:defRPr/>
            </a:pPr>
            <a:endParaRPr lang="en-US" sz="2000" b="1" i="1">
              <a:solidFill>
                <a:prstClr val="black"/>
              </a:solidFill>
              <a:latin typeface="Calibri" panose="020F0502020204030204"/>
            </a:endParaRPr>
          </a:p>
        </p:txBody>
      </p:sp>
      <p:pic>
        <p:nvPicPr>
          <p:cNvPr id="6" name="Picture 5">
            <a:extLst>
              <a:ext uri="{FF2B5EF4-FFF2-40B4-BE49-F238E27FC236}">
                <a16:creationId xmlns:a16="http://schemas.microsoft.com/office/drawing/2014/main" id="{F91DE880-95D8-4434-90DF-FA27FB464B94}"/>
              </a:ext>
            </a:extLst>
          </p:cNvPr>
          <p:cNvPicPr>
            <a:picLocks noChangeAspect="1"/>
          </p:cNvPicPr>
          <p:nvPr/>
        </p:nvPicPr>
        <p:blipFill>
          <a:blip r:embed="rId3"/>
          <a:stretch>
            <a:fillRect/>
          </a:stretch>
        </p:blipFill>
        <p:spPr>
          <a:xfrm>
            <a:off x="270489" y="1563147"/>
            <a:ext cx="2955308" cy="4161050"/>
          </a:xfrm>
          <a:prstGeom prst="rect">
            <a:avLst/>
          </a:prstGeom>
        </p:spPr>
      </p:pic>
      <p:sp>
        <p:nvSpPr>
          <p:cNvPr id="8" name="Rectangle 7">
            <a:extLst>
              <a:ext uri="{FF2B5EF4-FFF2-40B4-BE49-F238E27FC236}">
                <a16:creationId xmlns:a16="http://schemas.microsoft.com/office/drawing/2014/main" id="{41769109-FA8B-49FD-8056-AB6090DC61CE}"/>
              </a:ext>
            </a:extLst>
          </p:cNvPr>
          <p:cNvSpPr/>
          <p:nvPr/>
        </p:nvSpPr>
        <p:spPr>
          <a:xfrm>
            <a:off x="702517" y="204008"/>
            <a:ext cx="5525792" cy="923330"/>
          </a:xfrm>
          <a:prstGeom prst="rect">
            <a:avLst/>
          </a:prstGeom>
        </p:spPr>
        <p:txBody>
          <a:bodyPr wrap="square" lIns="91440" tIns="45720" rIns="91440" bIns="45720" anchor="t">
            <a:spAutoFit/>
          </a:bodyPr>
          <a:lstStyle/>
          <a:p>
            <a:pPr algn="ctr"/>
            <a:r>
              <a:rPr lang="en-GB" b="1">
                <a:solidFill>
                  <a:srgbClr val="C0504D"/>
                </a:solidFill>
                <a:latin typeface="Calibri"/>
                <a:cs typeface="Arial"/>
              </a:rPr>
              <a:t>NI Government then responds to the UK CCRA with a 5-yearly Northern Ireland Climate Change Adaptation Programme (NICCAP), most recently in 2019.</a:t>
            </a:r>
            <a:endParaRPr lang="en-US" b="1">
              <a:solidFill>
                <a:srgbClr val="C0504D"/>
              </a:solidFill>
              <a:latin typeface="Calibri"/>
              <a:cs typeface="Calibri"/>
            </a:endParaRPr>
          </a:p>
        </p:txBody>
      </p:sp>
      <p:pic>
        <p:nvPicPr>
          <p:cNvPr id="10" name="Picture 9">
            <a:extLst>
              <a:ext uri="{FF2B5EF4-FFF2-40B4-BE49-F238E27FC236}">
                <a16:creationId xmlns:a16="http://schemas.microsoft.com/office/drawing/2014/main" id="{381EDF74-9633-B244-8E16-043408ACC389}"/>
              </a:ext>
            </a:extLst>
          </p:cNvPr>
          <p:cNvPicPr>
            <a:picLocks noChangeAspect="1"/>
          </p:cNvPicPr>
          <p:nvPr/>
        </p:nvPicPr>
        <p:blipFill>
          <a:blip r:embed="rId4"/>
          <a:stretch>
            <a:fillRect/>
          </a:stretch>
        </p:blipFill>
        <p:spPr>
          <a:xfrm>
            <a:off x="2972503" y="2394370"/>
            <a:ext cx="2953801" cy="4161050"/>
          </a:xfrm>
          <a:prstGeom prst="rect">
            <a:avLst/>
          </a:prstGeom>
        </p:spPr>
      </p:pic>
    </p:spTree>
    <p:extLst>
      <p:ext uri="{BB962C8B-B14F-4D97-AF65-F5344CB8AC3E}">
        <p14:creationId xmlns:p14="http://schemas.microsoft.com/office/powerpoint/2010/main" val="1185480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social media post&#10;&#10;Description generated with very high confidence">
            <a:extLst>
              <a:ext uri="{FF2B5EF4-FFF2-40B4-BE49-F238E27FC236}">
                <a16:creationId xmlns:a16="http://schemas.microsoft.com/office/drawing/2014/main" id="{FE5AB47E-7C00-4F1B-A300-81723F29A31E}"/>
              </a:ext>
            </a:extLst>
          </p:cNvPr>
          <p:cNvPicPr>
            <a:picLocks noChangeAspect="1"/>
          </p:cNvPicPr>
          <p:nvPr/>
        </p:nvPicPr>
        <p:blipFill rotWithShape="1">
          <a:blip r:embed="rId2"/>
          <a:srcRect l="23883" t="6460" r="21089" b="4845"/>
          <a:stretch/>
        </p:blipFill>
        <p:spPr>
          <a:xfrm>
            <a:off x="507999" y="1646150"/>
            <a:ext cx="5181601" cy="4698494"/>
          </a:xfrm>
          <a:prstGeom prst="rect">
            <a:avLst/>
          </a:prstGeom>
        </p:spPr>
      </p:pic>
      <p:pic>
        <p:nvPicPr>
          <p:cNvPr id="2" name="Picture 2" descr="A picture containing drawing&#10;&#10;Description generated with very high confidence">
            <a:extLst>
              <a:ext uri="{FF2B5EF4-FFF2-40B4-BE49-F238E27FC236}">
                <a16:creationId xmlns:a16="http://schemas.microsoft.com/office/drawing/2014/main" id="{7A99E94A-A92A-4D21-8D49-EDEE508C86C6}"/>
              </a:ext>
            </a:extLst>
          </p:cNvPr>
          <p:cNvPicPr>
            <a:picLocks noChangeAspect="1"/>
          </p:cNvPicPr>
          <p:nvPr/>
        </p:nvPicPr>
        <p:blipFill>
          <a:blip r:embed="rId3"/>
          <a:stretch>
            <a:fillRect/>
          </a:stretch>
        </p:blipFill>
        <p:spPr>
          <a:xfrm>
            <a:off x="11069781" y="177352"/>
            <a:ext cx="995024" cy="424993"/>
          </a:xfrm>
          <a:prstGeom prst="rect">
            <a:avLst/>
          </a:prstGeom>
        </p:spPr>
      </p:pic>
      <p:pic>
        <p:nvPicPr>
          <p:cNvPr id="3" name="Picture 4" descr="A picture containing flower&#10;&#10;Description generated with very high confidence">
            <a:extLst>
              <a:ext uri="{FF2B5EF4-FFF2-40B4-BE49-F238E27FC236}">
                <a16:creationId xmlns:a16="http://schemas.microsoft.com/office/drawing/2014/main" id="{151E199F-3477-4AC0-9F93-BAA2621288D6}"/>
              </a:ext>
            </a:extLst>
          </p:cNvPr>
          <p:cNvPicPr>
            <a:picLocks noChangeAspect="1"/>
          </p:cNvPicPr>
          <p:nvPr/>
        </p:nvPicPr>
        <p:blipFill rotWithShape="1">
          <a:blip r:embed="rId4"/>
          <a:srcRect l="27346" t="33889" r="27753" b="30677"/>
          <a:stretch/>
        </p:blipFill>
        <p:spPr>
          <a:xfrm>
            <a:off x="507999" y="177352"/>
            <a:ext cx="1838036" cy="1097267"/>
          </a:xfrm>
          <a:prstGeom prst="rect">
            <a:avLst/>
          </a:prstGeom>
        </p:spPr>
      </p:pic>
      <p:pic>
        <p:nvPicPr>
          <p:cNvPr id="5" name="Picture 4">
            <a:extLst>
              <a:ext uri="{FF2B5EF4-FFF2-40B4-BE49-F238E27FC236}">
                <a16:creationId xmlns:a16="http://schemas.microsoft.com/office/drawing/2014/main" id="{16F083AA-0F75-4E55-96D7-166682DBCA91}"/>
              </a:ext>
            </a:extLst>
          </p:cNvPr>
          <p:cNvPicPr>
            <a:picLocks noChangeAspect="1"/>
          </p:cNvPicPr>
          <p:nvPr/>
        </p:nvPicPr>
        <p:blipFill rotWithShape="1">
          <a:blip r:embed="rId5"/>
          <a:srcRect l="32210" t="59774" r="32767" b="6975"/>
          <a:stretch/>
        </p:blipFill>
        <p:spPr>
          <a:xfrm>
            <a:off x="6517798" y="3922135"/>
            <a:ext cx="5166203" cy="2758513"/>
          </a:xfrm>
          <a:prstGeom prst="rect">
            <a:avLst/>
          </a:prstGeom>
        </p:spPr>
      </p:pic>
      <p:sp>
        <p:nvSpPr>
          <p:cNvPr id="6" name="Title 1">
            <a:extLst>
              <a:ext uri="{FF2B5EF4-FFF2-40B4-BE49-F238E27FC236}">
                <a16:creationId xmlns:a16="http://schemas.microsoft.com/office/drawing/2014/main" id="{3F18F232-AD9E-4993-B601-613E3A21385F}"/>
              </a:ext>
            </a:extLst>
          </p:cNvPr>
          <p:cNvSpPr txBox="1">
            <a:spLocks/>
          </p:cNvSpPr>
          <p:nvPr/>
        </p:nvSpPr>
        <p:spPr>
          <a:xfrm>
            <a:off x="2810551" y="203696"/>
            <a:ext cx="7571121" cy="6562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a:t>What does this mean for your Organisation?</a:t>
            </a:r>
            <a:endParaRPr lang="en-GB" sz="2800" b="1">
              <a:cs typeface="Calibri Light"/>
            </a:endParaRPr>
          </a:p>
        </p:txBody>
      </p:sp>
      <p:sp>
        <p:nvSpPr>
          <p:cNvPr id="9" name="TextBox 8">
            <a:extLst>
              <a:ext uri="{FF2B5EF4-FFF2-40B4-BE49-F238E27FC236}">
                <a16:creationId xmlns:a16="http://schemas.microsoft.com/office/drawing/2014/main" id="{27894DF4-50F0-47F3-9F12-2ABB46C58F8B}"/>
              </a:ext>
            </a:extLst>
          </p:cNvPr>
          <p:cNvSpPr txBox="1"/>
          <p:nvPr/>
        </p:nvSpPr>
        <p:spPr>
          <a:xfrm>
            <a:off x="6596111" y="1110024"/>
            <a:ext cx="5181601" cy="2554545"/>
          </a:xfrm>
          <a:prstGeom prst="rect">
            <a:avLst/>
          </a:prstGeom>
          <a:noFill/>
          <a:ln w="19050">
            <a:solidFill>
              <a:schemeClr val="accent1"/>
            </a:solidFill>
          </a:ln>
        </p:spPr>
        <p:txBody>
          <a:bodyPr wrap="square" lIns="91440" tIns="45720" rIns="91440" bIns="45720" rtlCol="0" anchor="t">
            <a:spAutoFit/>
          </a:bodyPr>
          <a:lstStyle/>
          <a:p>
            <a:r>
              <a:rPr lang="en-GB" sz="2000"/>
              <a:t>Your working group, led by the Adaptation Lead and supported by Climate NI and LGCAN, can follow the same process as Derry City and Strabane District Council and create your own adaptation plan.</a:t>
            </a:r>
          </a:p>
          <a:p>
            <a:endParaRPr lang="en-GB" sz="2000"/>
          </a:p>
          <a:p>
            <a:r>
              <a:rPr lang="en-GB" sz="2000"/>
              <a:t>The online ‘NI Adapts’ platform offers a step-by-step guide to follow.</a:t>
            </a:r>
            <a:endParaRPr lang="en-GB" sz="2000">
              <a:cs typeface="Calibri"/>
            </a:endParaRPr>
          </a:p>
        </p:txBody>
      </p:sp>
    </p:spTree>
    <p:extLst>
      <p:ext uri="{BB962C8B-B14F-4D97-AF65-F5344CB8AC3E}">
        <p14:creationId xmlns:p14="http://schemas.microsoft.com/office/powerpoint/2010/main" val="217351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19676" y="420199"/>
            <a:ext cx="818521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lnSpc>
                <a:spcPct val="90000"/>
              </a:lnSpc>
              <a:spcBef>
                <a:spcPct val="0"/>
              </a:spcBef>
              <a:spcAft>
                <a:spcPct val="0"/>
              </a:spcAft>
            </a:pPr>
            <a:r>
              <a:rPr lang="en-GB" altLang="en-US" sz="2800" b="1">
                <a:ea typeface="+mj-ea"/>
                <a:cs typeface="+mj-cs"/>
              </a:rPr>
              <a:t>What is a climate adaptation plan? </a:t>
            </a:r>
            <a:endParaRPr lang="en-GB" altLang="en-US" sz="2800" b="1">
              <a:ea typeface="+mj-ea"/>
              <a:cs typeface="Calibri"/>
            </a:endParaRPr>
          </a:p>
        </p:txBody>
      </p:sp>
      <p:pic>
        <p:nvPicPr>
          <p:cNvPr id="2049" name="Picture 4"/>
          <p:cNvPicPr>
            <a:picLocks noChangeAspect="1" noChangeArrowheads="1"/>
          </p:cNvPicPr>
          <p:nvPr/>
        </p:nvPicPr>
        <p:blipFill>
          <a:blip r:embed="rId2">
            <a:extLst>
              <a:ext uri="{28A0092B-C50C-407E-A947-70E740481C1C}">
                <a14:useLocalDpi xmlns:a14="http://schemas.microsoft.com/office/drawing/2010/main" val="0"/>
              </a:ext>
            </a:extLst>
          </a:blip>
          <a:srcRect l="15895" b="14"/>
          <a:stretch>
            <a:fillRect/>
          </a:stretch>
        </p:blipFill>
        <p:spPr bwMode="auto">
          <a:xfrm>
            <a:off x="8114404" y="2010859"/>
            <a:ext cx="3763812" cy="29805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19676" y="1873703"/>
            <a:ext cx="7454138"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C00000"/>
              </a:solidFill>
              <a:cs typeface="Arial" panose="020B0604020202020204" pitchFamily="34" charset="0"/>
            </a:endParaRPr>
          </a:p>
          <a:p>
            <a:pPr eaLnBrk="0" fontAlgn="base" hangingPunct="0">
              <a:spcBef>
                <a:spcPct val="0"/>
              </a:spcBef>
              <a:spcAft>
                <a:spcPct val="0"/>
              </a:spcAft>
            </a:pPr>
            <a:r>
              <a:rPr lang="en-GB" sz="2000" b="1"/>
              <a:t>A ‘Climate Ready’ Vision</a:t>
            </a:r>
            <a:endParaRPr lang="en-GB" sz="2000" b="1">
              <a:cs typeface="Calibri"/>
            </a:endParaRPr>
          </a:p>
          <a:p>
            <a:pPr lvl="0" eaLnBrk="0" fontAlgn="base" hangingPunct="0">
              <a:spcBef>
                <a:spcPct val="0"/>
              </a:spcBef>
              <a:spcAft>
                <a:spcPct val="0"/>
              </a:spcAft>
            </a:pPr>
            <a:endParaRPr lang="en-GB" sz="2000">
              <a:cs typeface="Calibri"/>
            </a:endParaRPr>
          </a:p>
          <a:p>
            <a:pPr eaLnBrk="0" fontAlgn="base" hangingPunct="0">
              <a:spcBef>
                <a:spcPct val="0"/>
              </a:spcBef>
              <a:spcAft>
                <a:spcPct val="0"/>
              </a:spcAft>
            </a:pPr>
            <a:r>
              <a:rPr lang="en-GB" sz="2000"/>
              <a:t>An </a:t>
            </a:r>
            <a:r>
              <a:rPr lang="en-GB" altLang="en-US" sz="2000">
                <a:ea typeface="Times New Roman" panose="02020603050405020304" pitchFamily="18" charset="0"/>
                <a:cs typeface="Calibri"/>
              </a:rPr>
              <a:t>organisation-wide strategy which assesses the priority vulnerabilities to climate change and embeds action within all policies, services, risk registers and staff training as part of cohesive response. </a:t>
            </a:r>
          </a:p>
          <a:p>
            <a:pPr lvl="0" eaLnBrk="0" fontAlgn="base" hangingPunct="0">
              <a:spcBef>
                <a:spcPct val="0"/>
              </a:spcBef>
              <a:spcAft>
                <a:spcPct val="0"/>
              </a:spcAft>
            </a:pPr>
            <a:r>
              <a:rPr lang="en-GB" sz="2000" i="1">
                <a:solidFill>
                  <a:srgbClr val="C00000"/>
                </a:solidFill>
              </a:rPr>
              <a:t>A series of small changes as part of a bigger picture </a:t>
            </a:r>
            <a:endParaRPr lang="en-GB" sz="2000" i="1">
              <a:solidFill>
                <a:srgbClr val="C00000"/>
              </a:solidFill>
              <a:cs typeface="Calibri"/>
            </a:endParaRPr>
          </a:p>
          <a:p>
            <a:pPr eaLnBrk="0" fontAlgn="base" hangingPunct="0">
              <a:spcBef>
                <a:spcPct val="0"/>
              </a:spcBef>
              <a:spcAft>
                <a:spcPct val="0"/>
              </a:spcAft>
            </a:pPr>
            <a:endParaRPr lang="en-GB" sz="2000">
              <a:cs typeface="Calibri"/>
            </a:endParaRPr>
          </a:p>
          <a:p>
            <a:pPr lvl="0" eaLnBrk="0" fontAlgn="base" hangingPunct="0">
              <a:spcBef>
                <a:spcPct val="0"/>
              </a:spcBef>
              <a:spcAft>
                <a:spcPct val="0"/>
              </a:spcAft>
            </a:pPr>
            <a:r>
              <a:rPr lang="en-GB" altLang="en-US" sz="2000">
                <a:ea typeface="Times New Roman" panose="02020603050405020304" pitchFamily="18" charset="0"/>
                <a:cs typeface="Calibri"/>
              </a:rPr>
              <a:t>This is an iterative process for decades to come: assessing the current impacts and future risk, before developing an action plan with buy-in from senior management and elected members.</a:t>
            </a:r>
          </a:p>
          <a:p>
            <a:pPr eaLnBrk="0" fontAlgn="base" hangingPunct="0">
              <a:spcBef>
                <a:spcPct val="0"/>
              </a:spcBef>
              <a:spcAft>
                <a:spcPct val="0"/>
              </a:spcAft>
            </a:pPr>
            <a:endParaRPr lang="en-GB" sz="2400"/>
          </a:p>
          <a:p>
            <a:pPr eaLnBrk="0" fontAlgn="base" hangingPunct="0">
              <a:spcBef>
                <a:spcPct val="0"/>
              </a:spcBef>
              <a:spcAft>
                <a:spcPct val="0"/>
              </a:spcAft>
            </a:pPr>
            <a:endParaRPr lang="en-GB" sz="240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2400" u="none" strike="noStrike" cap="none" normalizeH="0" baseline="0">
              <a:ln>
                <a:noFill/>
              </a:ln>
              <a:solidFill>
                <a:schemeClr val="tx1"/>
              </a:solidFill>
              <a:effectLst/>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02BD8DA8-A7EB-4F5A-A15C-47244FFE2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635" y="71255"/>
            <a:ext cx="1383792" cy="589010"/>
          </a:xfrm>
          <a:prstGeom prst="rect">
            <a:avLst/>
          </a:prstGeom>
        </p:spPr>
      </p:pic>
    </p:spTree>
    <p:extLst>
      <p:ext uri="{BB962C8B-B14F-4D97-AF65-F5344CB8AC3E}">
        <p14:creationId xmlns:p14="http://schemas.microsoft.com/office/powerpoint/2010/main" val="3662840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C43CFE-8A51-4E3C-BB7F-36B986A0C1E4}"/>
              </a:ext>
            </a:extLst>
          </p:cNvPr>
          <p:cNvSpPr/>
          <p:nvPr/>
        </p:nvSpPr>
        <p:spPr>
          <a:xfrm>
            <a:off x="3519382" y="1010968"/>
            <a:ext cx="8032258" cy="10156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2"/>
          <p:cNvSpPr>
            <a:spLocks noChangeArrowheads="1"/>
          </p:cNvSpPr>
          <p:nvPr/>
        </p:nvSpPr>
        <p:spPr bwMode="auto">
          <a:xfrm>
            <a:off x="519676" y="420199"/>
            <a:ext cx="818521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lnSpc>
                <a:spcPct val="90000"/>
              </a:lnSpc>
              <a:spcBef>
                <a:spcPct val="0"/>
              </a:spcBef>
              <a:spcAft>
                <a:spcPct val="0"/>
              </a:spcAft>
            </a:pPr>
            <a:r>
              <a:rPr lang="en-GB" altLang="en-US" sz="2800" b="1">
                <a:ea typeface="+mj-ea"/>
                <a:cs typeface="+mj-cs"/>
              </a:rPr>
              <a:t>Why create a climate adaptation plan? </a:t>
            </a:r>
            <a:endParaRPr lang="en-GB" altLang="en-US" sz="2800" b="1">
              <a:ea typeface="+mj-ea"/>
              <a:cs typeface="Calibri"/>
            </a:endParaRPr>
          </a:p>
        </p:txBody>
      </p:sp>
      <p:pic>
        <p:nvPicPr>
          <p:cNvPr id="7" name="Picture 6">
            <a:extLst>
              <a:ext uri="{FF2B5EF4-FFF2-40B4-BE49-F238E27FC236}">
                <a16:creationId xmlns:a16="http://schemas.microsoft.com/office/drawing/2014/main" id="{02BD8DA8-A7EB-4F5A-A15C-47244FFE2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3651" y="67962"/>
            <a:ext cx="1190379" cy="506684"/>
          </a:xfrm>
          <a:prstGeom prst="rect">
            <a:avLst/>
          </a:prstGeom>
        </p:spPr>
      </p:pic>
      <p:sp>
        <p:nvSpPr>
          <p:cNvPr id="6" name="TextBox 5">
            <a:extLst>
              <a:ext uri="{FF2B5EF4-FFF2-40B4-BE49-F238E27FC236}">
                <a16:creationId xmlns:a16="http://schemas.microsoft.com/office/drawing/2014/main" id="{DEDBF0E3-8A70-47C7-B522-35FF469E5F4A}"/>
              </a:ext>
            </a:extLst>
          </p:cNvPr>
          <p:cNvSpPr txBox="1"/>
          <p:nvPr/>
        </p:nvSpPr>
        <p:spPr>
          <a:xfrm>
            <a:off x="3878818" y="1001501"/>
            <a:ext cx="8185212" cy="1015663"/>
          </a:xfrm>
          <a:prstGeom prst="rect">
            <a:avLst/>
          </a:prstGeom>
          <a:noFill/>
        </p:spPr>
        <p:txBody>
          <a:bodyPr wrap="square" anchor="t">
            <a:spAutoFit/>
          </a:bodyPr>
          <a:lstStyle/>
          <a:p>
            <a:pPr eaLnBrk="0" fontAlgn="base" hangingPunct="0">
              <a:spcBef>
                <a:spcPct val="0"/>
              </a:spcBef>
              <a:spcAft>
                <a:spcPct val="0"/>
              </a:spcAft>
            </a:pPr>
            <a:r>
              <a:rPr lang="en-GB" altLang="en-US" sz="2000">
                <a:ea typeface="Times New Roman" panose="02020603050405020304" pitchFamily="18" charset="0"/>
                <a:cs typeface="Calibri"/>
              </a:rPr>
              <a:t>Derry City and Strabane District Council developed the first plan in NI (published July 2020), but every council in ROI already has one and all Scottish public bodies have to report on their adaptation action.</a:t>
            </a:r>
          </a:p>
        </p:txBody>
      </p:sp>
      <p:pic>
        <p:nvPicPr>
          <p:cNvPr id="8" name="Picture 7">
            <a:extLst>
              <a:ext uri="{FF2B5EF4-FFF2-40B4-BE49-F238E27FC236}">
                <a16:creationId xmlns:a16="http://schemas.microsoft.com/office/drawing/2014/main" id="{A245FF9F-46DC-4318-B2C8-F105847411FC}"/>
              </a:ext>
            </a:extLst>
          </p:cNvPr>
          <p:cNvPicPr>
            <a:picLocks noChangeAspect="1"/>
          </p:cNvPicPr>
          <p:nvPr/>
        </p:nvPicPr>
        <p:blipFill>
          <a:blip r:embed="rId3"/>
          <a:stretch>
            <a:fillRect/>
          </a:stretch>
        </p:blipFill>
        <p:spPr>
          <a:xfrm>
            <a:off x="7482981" y="2299007"/>
            <a:ext cx="4515872" cy="4227985"/>
          </a:xfrm>
          <a:prstGeom prst="rect">
            <a:avLst/>
          </a:prstGeom>
          <a:noFill/>
        </p:spPr>
      </p:pic>
      <p:sp>
        <p:nvSpPr>
          <p:cNvPr id="9" name="TextBox 8">
            <a:extLst>
              <a:ext uri="{FF2B5EF4-FFF2-40B4-BE49-F238E27FC236}">
                <a16:creationId xmlns:a16="http://schemas.microsoft.com/office/drawing/2014/main" id="{E5F46DEF-BF01-4FA5-A936-2227A37ED060}"/>
              </a:ext>
            </a:extLst>
          </p:cNvPr>
          <p:cNvSpPr txBox="1"/>
          <p:nvPr/>
        </p:nvSpPr>
        <p:spPr>
          <a:xfrm>
            <a:off x="578794" y="3752580"/>
            <a:ext cx="6094602" cy="369331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a:cs typeface="Arial" panose="020B0604020202020204" pitchFamily="34" charset="0"/>
              </a:rPr>
              <a:t>Climate justice </a:t>
            </a:r>
            <a:r>
              <a:rPr lang="en-US">
                <a:cs typeface="Arial" panose="020B0604020202020204" pitchFamily="34" charset="0"/>
              </a:rPr>
              <a:t>– often the most vulnerable who are impacted the most</a:t>
            </a:r>
          </a:p>
          <a:p>
            <a:endParaRPr lang="en-US">
              <a:cs typeface="Arial"/>
            </a:endParaRPr>
          </a:p>
          <a:p>
            <a:pPr marL="285750" indent="-285750">
              <a:buFont typeface="Arial" panose="020B0604020202020204" pitchFamily="34" charset="0"/>
              <a:buChar char="•"/>
            </a:pPr>
            <a:r>
              <a:rPr lang="en-GB" b="1">
                <a:cs typeface="Arial" panose="020B0604020202020204" pitchFamily="34" charset="0"/>
              </a:rPr>
              <a:t>Avoid damage </a:t>
            </a:r>
            <a:r>
              <a:rPr lang="en-GB">
                <a:cs typeface="Arial" panose="020B0604020202020204" pitchFamily="34" charset="0"/>
              </a:rPr>
              <a:t>to both new and existing assets</a:t>
            </a:r>
            <a:endParaRPr lang="en-US">
              <a:cs typeface="Arial" panose="020B0604020202020204" pitchFamily="34" charset="0"/>
            </a:endParaRPr>
          </a:p>
          <a:p>
            <a:endParaRPr lang="en-GB">
              <a:cs typeface="Arial"/>
            </a:endParaRPr>
          </a:p>
          <a:p>
            <a:pPr marL="285750" indent="-285750">
              <a:buFont typeface="Arial" panose="020B0604020202020204" pitchFamily="34" charset="0"/>
              <a:buChar char="•"/>
            </a:pPr>
            <a:r>
              <a:rPr lang="en-US">
                <a:cs typeface="Arial"/>
              </a:rPr>
              <a:t>Can lead to a huge range of new </a:t>
            </a:r>
            <a:r>
              <a:rPr lang="en-US" b="1">
                <a:cs typeface="Arial"/>
              </a:rPr>
              <a:t>funding opportunities </a:t>
            </a:r>
            <a:r>
              <a:rPr lang="en-US">
                <a:cs typeface="Arial"/>
              </a:rPr>
              <a:t>and projects e.g. North West Climate Action Network</a:t>
            </a:r>
          </a:p>
          <a:p>
            <a:pPr marL="285750" indent="-285750">
              <a:buFont typeface="Arial" panose="020B0604020202020204" pitchFamily="34" charset="0"/>
              <a:buChar char="•"/>
            </a:pPr>
            <a:endParaRPr lang="en-GB">
              <a:cs typeface="Arial" panose="020B0604020202020204" pitchFamily="34" charset="0"/>
            </a:endParaRPr>
          </a:p>
          <a:p>
            <a:pPr marL="285750" indent="-285750">
              <a:buFont typeface="Arial" panose="020B0604020202020204" pitchFamily="34" charset="0"/>
              <a:buChar char="•"/>
            </a:pPr>
            <a:r>
              <a:rPr lang="en-US">
                <a:cs typeface="Arial" panose="020B0604020202020204" pitchFamily="34" charset="0"/>
              </a:rPr>
              <a:t>Adaptation Planning should become </a:t>
            </a:r>
            <a:r>
              <a:rPr lang="en-US" b="1">
                <a:cs typeface="Arial" panose="020B0604020202020204" pitchFamily="34" charset="0"/>
              </a:rPr>
              <a:t>‘business as usual’ </a:t>
            </a:r>
            <a:r>
              <a:rPr lang="en-US">
                <a:cs typeface="Arial" panose="020B0604020202020204" pitchFamily="34" charset="0"/>
              </a:rPr>
              <a:t>- mainstreamed in decision making, policy development, service planning and delivery.</a:t>
            </a:r>
          </a:p>
          <a:p>
            <a:pPr marL="285750" indent="-285750">
              <a:buFont typeface="Arial" panose="020B0604020202020204" pitchFamily="34" charset="0"/>
              <a:buChar char="•"/>
            </a:pPr>
            <a:endParaRPr lang="en-US">
              <a:cs typeface="Arial" panose="020B0604020202020204" pitchFamily="34" charset="0"/>
            </a:endParaRPr>
          </a:p>
          <a:p>
            <a:pPr marL="285750" indent="-285750">
              <a:buFont typeface="Arial" panose="020B0604020202020204" pitchFamily="34" charset="0"/>
              <a:buChar char="•"/>
            </a:pPr>
            <a:endParaRPr lang="en-US">
              <a:cs typeface="Arial" panose="020B0604020202020204" pitchFamily="34" charset="0"/>
            </a:endParaRPr>
          </a:p>
        </p:txBody>
      </p:sp>
      <p:sp>
        <p:nvSpPr>
          <p:cNvPr id="11" name="TextBox 10">
            <a:extLst>
              <a:ext uri="{FF2B5EF4-FFF2-40B4-BE49-F238E27FC236}">
                <a16:creationId xmlns:a16="http://schemas.microsoft.com/office/drawing/2014/main" id="{7409701E-61EE-4F26-991F-4F0CB1D49200}"/>
              </a:ext>
            </a:extLst>
          </p:cNvPr>
          <p:cNvSpPr txBox="1"/>
          <p:nvPr/>
        </p:nvSpPr>
        <p:spPr>
          <a:xfrm>
            <a:off x="578794" y="2193064"/>
            <a:ext cx="6778747" cy="1323439"/>
          </a:xfrm>
          <a:prstGeom prst="rect">
            <a:avLst/>
          </a:prstGeom>
          <a:noFill/>
        </p:spPr>
        <p:txBody>
          <a:bodyPr wrap="square">
            <a:spAutoFit/>
          </a:bodyPr>
          <a:lstStyle/>
          <a:p>
            <a:pPr eaLnBrk="0" fontAlgn="base" hangingPunct="0">
              <a:spcBef>
                <a:spcPct val="0"/>
              </a:spcBef>
              <a:spcAft>
                <a:spcPct val="0"/>
              </a:spcAft>
            </a:pPr>
            <a:r>
              <a:rPr lang="en-US" sz="2000">
                <a:cs typeface="Arial" panose="020B0604020202020204" pitchFamily="34" charset="0"/>
              </a:rPr>
              <a:t>Councils are directly affected by </a:t>
            </a:r>
            <a:r>
              <a:rPr lang="en-US" sz="2000" b="1">
                <a:cs typeface="Arial" panose="020B0604020202020204" pitchFamily="34" charset="0"/>
              </a:rPr>
              <a:t>severe weather events</a:t>
            </a:r>
            <a:r>
              <a:rPr lang="en-US" sz="2000">
                <a:cs typeface="Arial" panose="020B0604020202020204" pitchFamily="34" charset="0"/>
              </a:rPr>
              <a:t>, often as the frontline of emergency response, and have a key role in Spatial Planning. Elected members and citizens are increasingly looking for action.</a:t>
            </a:r>
          </a:p>
        </p:txBody>
      </p:sp>
      <p:pic>
        <p:nvPicPr>
          <p:cNvPr id="13" name="Picture 12">
            <a:extLst>
              <a:ext uri="{FF2B5EF4-FFF2-40B4-BE49-F238E27FC236}">
                <a16:creationId xmlns:a16="http://schemas.microsoft.com/office/drawing/2014/main" id="{55C90FC8-BAD7-4E50-8755-EB1CD299871B}"/>
              </a:ext>
            </a:extLst>
          </p:cNvPr>
          <p:cNvPicPr>
            <a:picLocks noChangeAspect="1"/>
          </p:cNvPicPr>
          <p:nvPr/>
        </p:nvPicPr>
        <p:blipFill>
          <a:blip r:embed="rId4"/>
          <a:stretch>
            <a:fillRect/>
          </a:stretch>
        </p:blipFill>
        <p:spPr>
          <a:xfrm>
            <a:off x="1882916" y="1175753"/>
            <a:ext cx="1620331" cy="694428"/>
          </a:xfrm>
          <a:prstGeom prst="rect">
            <a:avLst/>
          </a:prstGeom>
        </p:spPr>
      </p:pic>
      <p:pic>
        <p:nvPicPr>
          <p:cNvPr id="14" name="Picture 1" descr="www_dcsdc">
            <a:extLst>
              <a:ext uri="{FF2B5EF4-FFF2-40B4-BE49-F238E27FC236}">
                <a16:creationId xmlns:a16="http://schemas.microsoft.com/office/drawing/2014/main" id="{10E717F7-C16B-490F-8773-B698A0A47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 y="1088948"/>
            <a:ext cx="1495306" cy="8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01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880" y="223793"/>
            <a:ext cx="1116124" cy="475077"/>
          </a:xfrm>
          <a:prstGeom prst="rect">
            <a:avLst/>
          </a:prstGeom>
        </p:spPr>
      </p:pic>
      <p:sp>
        <p:nvSpPr>
          <p:cNvPr id="5" name="Rectangle 5">
            <a:extLst>
              <a:ext uri="{FF2B5EF4-FFF2-40B4-BE49-F238E27FC236}">
                <a16:creationId xmlns:a16="http://schemas.microsoft.com/office/drawing/2014/main" id="{8BFDD37C-4526-44D9-9DCC-0E396A2B4870}"/>
              </a:ext>
            </a:extLst>
          </p:cNvPr>
          <p:cNvSpPr>
            <a:spLocks noChangeArrowheads="1"/>
          </p:cNvSpPr>
          <p:nvPr/>
        </p:nvSpPr>
        <p:spPr bwMode="auto">
          <a:xfrm>
            <a:off x="1267126" y="693909"/>
            <a:ext cx="9265342"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endParaRPr lang="en-GB" altLang="en-US" sz="1200">
              <a:latin typeface="Calibri" panose="020F0502020204030204" pitchFamily="34" charset="0"/>
              <a:cs typeface="Calibri" panose="020F0502020204030204" pitchFamily="34" charset="0"/>
            </a:endParaRPr>
          </a:p>
          <a:p>
            <a:r>
              <a:rPr lang="en-GB" sz="2800" b="1">
                <a:latin typeface="Calibri"/>
                <a:cs typeface="Calibri"/>
              </a:rPr>
              <a:t>Agenda</a:t>
            </a:r>
          </a:p>
          <a:p>
            <a:endParaRPr lang="en-GB">
              <a:latin typeface="Calibri"/>
              <a:cs typeface="Calibri"/>
            </a:endParaRPr>
          </a:p>
          <a:p>
            <a:pPr marL="342900" indent="-342900">
              <a:buFont typeface="+mj-lt"/>
              <a:buAutoNum type="arabicPeriod"/>
            </a:pPr>
            <a:endParaRPr lang="en-GB" sz="2000">
              <a:latin typeface="Calibri"/>
              <a:cs typeface="Calibri"/>
            </a:endParaRPr>
          </a:p>
          <a:p>
            <a:pPr marL="342900" indent="-342900">
              <a:buFont typeface="+mj-lt"/>
              <a:buAutoNum type="arabicPeriod"/>
            </a:pPr>
            <a:r>
              <a:rPr lang="en-GB" sz="2000">
                <a:latin typeface="Calibri"/>
                <a:cs typeface="Calibri"/>
              </a:rPr>
              <a:t>Introductions</a:t>
            </a:r>
          </a:p>
          <a:p>
            <a:pPr marL="342900" indent="-342900">
              <a:buFont typeface="+mj-lt"/>
              <a:buAutoNum type="arabicPeriod"/>
            </a:pPr>
            <a:r>
              <a:rPr lang="en-GB" sz="2000">
                <a:latin typeface="Calibri"/>
                <a:cs typeface="Calibri"/>
              </a:rPr>
              <a:t>Why do we need a Climate Adaptation Plan? </a:t>
            </a:r>
          </a:p>
          <a:p>
            <a:pPr marL="342900" indent="-342900">
              <a:buFont typeface="+mj-lt"/>
              <a:buAutoNum type="arabicPeriod"/>
            </a:pPr>
            <a:r>
              <a:rPr lang="en-GB" sz="2000">
                <a:latin typeface="Calibri"/>
                <a:cs typeface="Calibri"/>
              </a:rPr>
              <a:t>Terms of Reference and Teams/File Sharing</a:t>
            </a:r>
          </a:p>
          <a:p>
            <a:pPr marL="342900" indent="-342900">
              <a:buFont typeface="+mj-lt"/>
              <a:buAutoNum type="arabicPeriod"/>
            </a:pPr>
            <a:r>
              <a:rPr lang="en-GB" sz="2000">
                <a:latin typeface="Calibri"/>
                <a:cs typeface="Calibri"/>
              </a:rPr>
              <a:t>Adaptation Scoping Exercise</a:t>
            </a:r>
          </a:p>
          <a:p>
            <a:endParaRPr lang="en-GB" sz="2000">
              <a:latin typeface="Calibri"/>
              <a:cs typeface="Calibri"/>
            </a:endParaRPr>
          </a:p>
          <a:p>
            <a:r>
              <a:rPr lang="en-GB" sz="2000" u="sng">
                <a:latin typeface="Calibri"/>
                <a:cs typeface="Calibri"/>
              </a:rPr>
              <a:t>Break</a:t>
            </a:r>
          </a:p>
          <a:p>
            <a:endParaRPr lang="en-GB" sz="2000">
              <a:latin typeface="Calibri"/>
              <a:cs typeface="Calibri"/>
            </a:endParaRPr>
          </a:p>
          <a:p>
            <a:pPr marL="342900" indent="-342900">
              <a:buFont typeface="+mj-lt"/>
              <a:buAutoNum type="arabicPeriod" startAt="5"/>
            </a:pPr>
            <a:r>
              <a:rPr lang="en-GB" sz="2000">
                <a:latin typeface="Calibri"/>
                <a:cs typeface="Calibri"/>
              </a:rPr>
              <a:t>Extended Invite List for Future Workshops</a:t>
            </a:r>
          </a:p>
          <a:p>
            <a:pPr marL="342900" indent="-342900">
              <a:buFont typeface="+mj-lt"/>
              <a:buAutoNum type="arabicPeriod" startAt="5"/>
            </a:pPr>
            <a:r>
              <a:rPr lang="en-GB" sz="2000">
                <a:latin typeface="Calibri"/>
                <a:cs typeface="Calibri"/>
              </a:rPr>
              <a:t>Next Steps - Vulnerability Assessment (Workshop 1) Methodology</a:t>
            </a:r>
          </a:p>
          <a:p>
            <a:pPr marL="342900" indent="-342900">
              <a:buFont typeface="+mj-lt"/>
              <a:buAutoNum type="arabicPeriod" startAt="5"/>
            </a:pPr>
            <a:r>
              <a:rPr lang="en-GB" sz="2000">
                <a:latin typeface="Calibri"/>
                <a:cs typeface="Calibri"/>
              </a:rPr>
              <a:t>Discussion</a:t>
            </a:r>
          </a:p>
          <a:p>
            <a:pPr marL="342900" indent="-342900">
              <a:buFont typeface="+mj-lt"/>
              <a:buAutoNum type="arabicPeriod" startAt="5"/>
            </a:pPr>
            <a:r>
              <a:rPr lang="en-GB" sz="2000">
                <a:latin typeface="Calibri"/>
                <a:cs typeface="Calibri"/>
              </a:rPr>
              <a:t>Close</a:t>
            </a:r>
          </a:p>
          <a:p>
            <a:endParaRPr lang="en-GB">
              <a:latin typeface="Calibri"/>
              <a:cs typeface="Calibri"/>
            </a:endParaRPr>
          </a:p>
          <a:p>
            <a:endParaRPr lang="en-GB" sz="1200">
              <a:latin typeface="Calibri"/>
              <a:cs typeface="Calibri"/>
            </a:endParaRPr>
          </a:p>
        </p:txBody>
      </p:sp>
    </p:spTree>
    <p:extLst>
      <p:ext uri="{BB962C8B-B14F-4D97-AF65-F5344CB8AC3E}">
        <p14:creationId xmlns:p14="http://schemas.microsoft.com/office/powerpoint/2010/main" val="11801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A5F5B0-51A5-48C6-ADF7-D963FA90373A}"/>
              </a:ext>
            </a:extLst>
          </p:cNvPr>
          <p:cNvSpPr/>
          <p:nvPr/>
        </p:nvSpPr>
        <p:spPr>
          <a:xfrm>
            <a:off x="3048001" y="-35268"/>
            <a:ext cx="9143999" cy="685800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A picture containing drawing&#10;&#10;Description generated with very high confidence">
            <a:extLst>
              <a:ext uri="{FF2B5EF4-FFF2-40B4-BE49-F238E27FC236}">
                <a16:creationId xmlns:a16="http://schemas.microsoft.com/office/drawing/2014/main" id="{07AEED9B-3535-4D60-B11F-E8E4B3F539CB}"/>
              </a:ext>
            </a:extLst>
          </p:cNvPr>
          <p:cNvPicPr>
            <a:picLocks noChangeAspect="1"/>
          </p:cNvPicPr>
          <p:nvPr/>
        </p:nvPicPr>
        <p:blipFill>
          <a:blip r:embed="rId2"/>
          <a:stretch>
            <a:fillRect/>
          </a:stretch>
        </p:blipFill>
        <p:spPr>
          <a:xfrm>
            <a:off x="175739" y="6406437"/>
            <a:ext cx="928757" cy="396689"/>
          </a:xfrm>
          <a:prstGeom prst="rect">
            <a:avLst/>
          </a:prstGeom>
        </p:spPr>
      </p:pic>
      <p:sp>
        <p:nvSpPr>
          <p:cNvPr id="2" name="TextBox 1">
            <a:extLst>
              <a:ext uri="{FF2B5EF4-FFF2-40B4-BE49-F238E27FC236}">
                <a16:creationId xmlns:a16="http://schemas.microsoft.com/office/drawing/2014/main" id="{61FB6DD5-E6BF-4260-8493-D8211CD9C535}"/>
              </a:ext>
            </a:extLst>
          </p:cNvPr>
          <p:cNvSpPr txBox="1"/>
          <p:nvPr/>
        </p:nvSpPr>
        <p:spPr>
          <a:xfrm rot="10800000" flipV="1">
            <a:off x="3185551" y="2667670"/>
            <a:ext cx="8171846"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a:latin typeface="Calibri"/>
                <a:cs typeface="Arial"/>
              </a:rPr>
              <a:t>Derry City and Strabane District Council</a:t>
            </a:r>
            <a:endParaRPr lang="en-US" sz="1350">
              <a:latin typeface="Calibri"/>
              <a:cs typeface="Arial"/>
            </a:endParaRPr>
          </a:p>
        </p:txBody>
      </p:sp>
      <p:sp>
        <p:nvSpPr>
          <p:cNvPr id="9" name="TextBox 8">
            <a:extLst>
              <a:ext uri="{FF2B5EF4-FFF2-40B4-BE49-F238E27FC236}">
                <a16:creationId xmlns:a16="http://schemas.microsoft.com/office/drawing/2014/main" id="{17320C8B-126A-4D52-AE1A-7A91B4EF208A}"/>
              </a:ext>
            </a:extLst>
          </p:cNvPr>
          <p:cNvSpPr txBox="1"/>
          <p:nvPr/>
        </p:nvSpPr>
        <p:spPr>
          <a:xfrm>
            <a:off x="562680" y="599671"/>
            <a:ext cx="2009920" cy="1089529"/>
          </a:xfrm>
          <a:prstGeom prst="rect">
            <a:avLst/>
          </a:prstGeom>
          <a:noFill/>
        </p:spPr>
        <p:txBody>
          <a:bodyPr wrap="square">
            <a:spAutoFit/>
          </a:bodyPr>
          <a:lstStyle/>
          <a:p>
            <a:pPr marL="0" marR="0" lvl="0" indent="0" fontAlgn="base">
              <a:lnSpc>
                <a:spcPct val="90000"/>
              </a:lnSpc>
              <a:spcBef>
                <a:spcPct val="0"/>
              </a:spcBef>
              <a:spcAft>
                <a:spcPct val="0"/>
              </a:spcAft>
              <a:buClrTx/>
              <a:buSzTx/>
              <a:tabLst/>
            </a:pPr>
            <a:r>
              <a:rPr lang="en-GB" altLang="en-US" sz="2400" b="1">
                <a:ea typeface="+mj-ea"/>
                <a:cs typeface="+mj-cs"/>
              </a:rPr>
              <a:t>What does an adaptation plan look like?</a:t>
            </a:r>
          </a:p>
        </p:txBody>
      </p:sp>
      <p:grpSp>
        <p:nvGrpSpPr>
          <p:cNvPr id="4" name="Group 3"/>
          <p:cNvGrpSpPr/>
          <p:nvPr/>
        </p:nvGrpSpPr>
        <p:grpSpPr>
          <a:xfrm>
            <a:off x="3225008" y="3256274"/>
            <a:ext cx="8789984" cy="3348507"/>
            <a:chOff x="3264641" y="3678685"/>
            <a:chExt cx="8235318" cy="2052318"/>
          </a:xfrm>
        </p:grpSpPr>
        <p:grpSp>
          <p:nvGrpSpPr>
            <p:cNvPr id="7" name="Group 6"/>
            <p:cNvGrpSpPr/>
            <p:nvPr/>
          </p:nvGrpSpPr>
          <p:grpSpPr>
            <a:xfrm>
              <a:off x="3267818" y="3678685"/>
              <a:ext cx="8232141" cy="2052318"/>
              <a:chOff x="0" y="0"/>
              <a:chExt cx="8232569" cy="2052947"/>
            </a:xfrm>
          </p:grpSpPr>
          <p:grpSp>
            <p:nvGrpSpPr>
              <p:cNvPr id="8" name="Group 7"/>
              <p:cNvGrpSpPr/>
              <p:nvPr/>
            </p:nvGrpSpPr>
            <p:grpSpPr>
              <a:xfrm>
                <a:off x="1603169" y="0"/>
                <a:ext cx="6629400" cy="457200"/>
                <a:chOff x="-1028700" y="0"/>
                <a:chExt cx="5486400" cy="457200"/>
              </a:xfrm>
            </p:grpSpPr>
            <p:sp>
              <p:nvSpPr>
                <p:cNvPr id="23" name="Rectangle 22"/>
                <p:cNvSpPr/>
                <p:nvPr/>
              </p:nvSpPr>
              <p:spPr>
                <a:xfrm>
                  <a:off x="-1028700" y="0"/>
                  <a:ext cx="5486400" cy="457200"/>
                </a:xfrm>
                <a:prstGeom prst="rect">
                  <a:avLst/>
                </a:prstGeom>
                <a:solidFill>
                  <a:srgbClr val="2B7C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4" name="Text Box 1040"/>
                <p:cNvSpPr txBox="1"/>
                <p:nvPr/>
              </p:nvSpPr>
              <p:spPr>
                <a:xfrm>
                  <a:off x="-800100" y="0"/>
                  <a:ext cx="5143500" cy="4572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tabLst>
                      <a:tab pos="2000250" algn="l"/>
                    </a:tabLst>
                  </a:pPr>
                  <a:r>
                    <a:rPr lang="en-GB" sz="1400" b="1">
                      <a:solidFill>
                        <a:srgbClr val="FFFFFF"/>
                      </a:solidFill>
                      <a:effectLst/>
                      <a:latin typeface="Calibri"/>
                      <a:ea typeface="Cambria"/>
                      <a:cs typeface="Times New Roman"/>
                    </a:rPr>
                    <a:t>DCSDC is better prepared and more resilient to the effects of climate change creating a safe and sustainable region for all</a:t>
                  </a:r>
                  <a:endParaRPr lang="en-GB" sz="1400">
                    <a:effectLst/>
                    <a:latin typeface="Calibri"/>
                    <a:ea typeface="Cambria"/>
                    <a:cs typeface="Times New Roman"/>
                  </a:endParaRPr>
                </a:p>
              </p:txBody>
            </p:sp>
          </p:grpSp>
          <p:grpSp>
            <p:nvGrpSpPr>
              <p:cNvPr id="11" name="Group 10"/>
              <p:cNvGrpSpPr/>
              <p:nvPr/>
            </p:nvGrpSpPr>
            <p:grpSpPr>
              <a:xfrm>
                <a:off x="0" y="0"/>
                <a:ext cx="1143000" cy="457200"/>
                <a:chOff x="0" y="0"/>
                <a:chExt cx="1143000" cy="457200"/>
              </a:xfrm>
            </p:grpSpPr>
            <p:sp>
              <p:nvSpPr>
                <p:cNvPr id="21" name="Pentagon 20"/>
                <p:cNvSpPr/>
                <p:nvPr/>
              </p:nvSpPr>
              <p:spPr>
                <a:xfrm>
                  <a:off x="0" y="0"/>
                  <a:ext cx="1143000" cy="457200"/>
                </a:xfrm>
                <a:prstGeom prst="homePlate">
                  <a:avLst>
                    <a:gd name="adj" fmla="val 28948"/>
                  </a:avLst>
                </a:prstGeom>
                <a:solidFill>
                  <a:srgbClr val="F69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Box 1044"/>
                <p:cNvSpPr txBox="1"/>
                <p:nvPr/>
              </p:nvSpPr>
              <p:spPr>
                <a:xfrm>
                  <a:off x="0" y="63500"/>
                  <a:ext cx="1028700" cy="3937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tabLst>
                      <a:tab pos="2000250" algn="l"/>
                    </a:tabLst>
                  </a:pPr>
                  <a:r>
                    <a:rPr lang="en-GB" sz="1400" b="1">
                      <a:solidFill>
                        <a:srgbClr val="FFFFFF"/>
                      </a:solidFill>
                      <a:effectLst/>
                      <a:latin typeface="Calibri"/>
                      <a:ea typeface="Cambria"/>
                      <a:cs typeface="Times New Roman"/>
                    </a:rPr>
                    <a:t>Vision</a:t>
                  </a:r>
                  <a:endParaRPr lang="en-GB" sz="1200">
                    <a:effectLst/>
                    <a:latin typeface="Calibri"/>
                    <a:ea typeface="Cambria"/>
                    <a:cs typeface="Times New Roman"/>
                  </a:endParaRPr>
                </a:p>
                <a:p>
                  <a:pPr>
                    <a:lnSpc>
                      <a:spcPct val="107000"/>
                    </a:lnSpc>
                    <a:spcAft>
                      <a:spcPts val="800"/>
                    </a:spcAft>
                  </a:pPr>
                  <a:endParaRPr lang="en-GB" sz="120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p:cNvGrpSpPr/>
              <p:nvPr/>
            </p:nvGrpSpPr>
            <p:grpSpPr>
              <a:xfrm>
                <a:off x="1603169" y="795647"/>
                <a:ext cx="2057400" cy="1257300"/>
                <a:chOff x="0" y="0"/>
                <a:chExt cx="2057400" cy="1257300"/>
              </a:xfrm>
            </p:grpSpPr>
            <p:sp>
              <p:nvSpPr>
                <p:cNvPr id="19" name="Rectangle 18"/>
                <p:cNvSpPr/>
                <p:nvPr/>
              </p:nvSpPr>
              <p:spPr>
                <a:xfrm>
                  <a:off x="0" y="0"/>
                  <a:ext cx="2057400" cy="1257300"/>
                </a:xfrm>
                <a:prstGeom prst="rect">
                  <a:avLst/>
                </a:prstGeom>
                <a:solidFill>
                  <a:srgbClr val="2B7C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Text Box 1058"/>
                <p:cNvSpPr txBox="1"/>
                <p:nvPr/>
              </p:nvSpPr>
              <p:spPr>
                <a:xfrm>
                  <a:off x="0" y="85725"/>
                  <a:ext cx="2057400" cy="11430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tabLst>
                      <a:tab pos="2000250" algn="l"/>
                    </a:tabLst>
                  </a:pPr>
                  <a:r>
                    <a:rPr lang="en-GB" sz="1200" b="1">
                      <a:solidFill>
                        <a:srgbClr val="FFFFFF"/>
                      </a:solidFill>
                      <a:effectLst/>
                      <a:latin typeface="Calibri"/>
                      <a:ea typeface="Cambria"/>
                      <a:cs typeface="Times New Roman"/>
                    </a:rPr>
                    <a:t>Increase Capacity</a:t>
                  </a:r>
                  <a:endParaRPr lang="en-GB" sz="1200">
                    <a:effectLst/>
                    <a:latin typeface="Calibri"/>
                    <a:ea typeface="Cambria"/>
                    <a:cs typeface="Times New Roman"/>
                  </a:endParaRPr>
                </a:p>
                <a:p>
                  <a:pPr algn="ctr">
                    <a:lnSpc>
                      <a:spcPct val="107000"/>
                    </a:lnSpc>
                    <a:spcAft>
                      <a:spcPts val="800"/>
                    </a:spcAft>
                    <a:tabLst>
                      <a:tab pos="2000250" algn="l"/>
                    </a:tabLst>
                  </a:pPr>
                  <a:r>
                    <a:rPr lang="en-GB" sz="1200" b="1">
                      <a:solidFill>
                        <a:srgbClr val="FFFFFF"/>
                      </a:solidFill>
                      <a:effectLst/>
                      <a:latin typeface="Calibri"/>
                      <a:ea typeface="Cambria"/>
                      <a:cs typeface="Times New Roman"/>
                    </a:rPr>
                    <a:t>Increase capacity to respond to climate change ensuring resilience of our services, people, operations, assets and estate to the impacts of climate change.</a:t>
                  </a:r>
                  <a:endParaRPr lang="en-GB" sz="1200">
                    <a:effectLst/>
                    <a:latin typeface="Calibri"/>
                    <a:ea typeface="Cambria"/>
                    <a:cs typeface="Times New Roman"/>
                  </a:endParaRPr>
                </a:p>
              </p:txBody>
            </p:sp>
          </p:grpSp>
          <p:grpSp>
            <p:nvGrpSpPr>
              <p:cNvPr id="13" name="Group 12"/>
              <p:cNvGrpSpPr/>
              <p:nvPr/>
            </p:nvGrpSpPr>
            <p:grpSpPr>
              <a:xfrm>
                <a:off x="3848089" y="795647"/>
                <a:ext cx="2092543" cy="1257300"/>
                <a:chOff x="-35143" y="0"/>
                <a:chExt cx="2092543" cy="1257300"/>
              </a:xfrm>
            </p:grpSpPr>
            <p:sp>
              <p:nvSpPr>
                <p:cNvPr id="17" name="Rectangle 16"/>
                <p:cNvSpPr/>
                <p:nvPr/>
              </p:nvSpPr>
              <p:spPr>
                <a:xfrm>
                  <a:off x="0" y="0"/>
                  <a:ext cx="2057400" cy="1257300"/>
                </a:xfrm>
                <a:prstGeom prst="rect">
                  <a:avLst/>
                </a:prstGeom>
                <a:solidFill>
                  <a:srgbClr val="2B7C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Text Box 1063"/>
                <p:cNvSpPr txBox="1"/>
                <p:nvPr/>
              </p:nvSpPr>
              <p:spPr>
                <a:xfrm>
                  <a:off x="-35143" y="85725"/>
                  <a:ext cx="2057400" cy="11430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tabLst>
                      <a:tab pos="2000250" algn="l"/>
                    </a:tabLst>
                  </a:pPr>
                  <a:r>
                    <a:rPr lang="en-GB" sz="1400" b="1">
                      <a:solidFill>
                        <a:srgbClr val="FFFFFF"/>
                      </a:solidFill>
                      <a:effectLst/>
                      <a:latin typeface="Calibri"/>
                      <a:ea typeface="Cambria"/>
                      <a:cs typeface="Times New Roman"/>
                    </a:rPr>
                    <a:t>Raise Awareness</a:t>
                  </a:r>
                  <a:endParaRPr lang="en-GB">
                    <a:effectLst/>
                    <a:latin typeface="Calibri"/>
                    <a:ea typeface="Cambria"/>
                    <a:cs typeface="Times New Roman"/>
                  </a:endParaRPr>
                </a:p>
                <a:p>
                  <a:pPr algn="ctr">
                    <a:lnSpc>
                      <a:spcPct val="107000"/>
                    </a:lnSpc>
                    <a:spcAft>
                      <a:spcPts val="800"/>
                    </a:spcAft>
                    <a:tabLst>
                      <a:tab pos="2000250" algn="l"/>
                    </a:tabLst>
                  </a:pPr>
                  <a:r>
                    <a:rPr lang="en-GB" sz="1200" b="1">
                      <a:solidFill>
                        <a:srgbClr val="FFFFFF"/>
                      </a:solidFill>
                      <a:effectLst/>
                      <a:latin typeface="Calibri"/>
                      <a:ea typeface="Cambria"/>
                      <a:cs typeface="Times New Roman"/>
                    </a:rPr>
                    <a:t>Raise awareness of the impacts of climate change across the City &amp; District to deliver effective adaptation.</a:t>
                  </a:r>
                  <a:endParaRPr lang="en-GB">
                    <a:effectLst/>
                    <a:latin typeface="Calibri"/>
                    <a:ea typeface="Cambria"/>
                    <a:cs typeface="Times New Roman"/>
                  </a:endParaRPr>
                </a:p>
              </p:txBody>
            </p:sp>
          </p:grpSp>
          <p:grpSp>
            <p:nvGrpSpPr>
              <p:cNvPr id="14" name="Group 13"/>
              <p:cNvGrpSpPr/>
              <p:nvPr/>
            </p:nvGrpSpPr>
            <p:grpSpPr>
              <a:xfrm>
                <a:off x="6175169" y="795647"/>
                <a:ext cx="2057400" cy="1257300"/>
                <a:chOff x="0" y="0"/>
                <a:chExt cx="2057400" cy="1257300"/>
              </a:xfrm>
            </p:grpSpPr>
            <p:sp>
              <p:nvSpPr>
                <p:cNvPr id="15" name="Rectangle 14"/>
                <p:cNvSpPr/>
                <p:nvPr/>
              </p:nvSpPr>
              <p:spPr>
                <a:xfrm>
                  <a:off x="0" y="0"/>
                  <a:ext cx="2057400" cy="1257300"/>
                </a:xfrm>
                <a:prstGeom prst="rect">
                  <a:avLst/>
                </a:prstGeom>
                <a:solidFill>
                  <a:srgbClr val="2B7C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Text Box 1066"/>
                <p:cNvSpPr txBox="1"/>
                <p:nvPr/>
              </p:nvSpPr>
              <p:spPr>
                <a:xfrm>
                  <a:off x="0" y="85725"/>
                  <a:ext cx="2057400" cy="11430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tabLst>
                      <a:tab pos="2000250" algn="l"/>
                    </a:tabLst>
                  </a:pPr>
                  <a:r>
                    <a:rPr lang="en-GB" sz="1200" b="1">
                      <a:solidFill>
                        <a:srgbClr val="FFFFFF"/>
                      </a:solidFill>
                      <a:effectLst/>
                      <a:latin typeface="Calibri"/>
                      <a:ea typeface="Cambria"/>
                      <a:cs typeface="Times New Roman"/>
                    </a:rPr>
                    <a:t>Lead by Example</a:t>
                  </a:r>
                  <a:endParaRPr lang="en-GB" sz="1200">
                    <a:effectLst/>
                    <a:latin typeface="Calibri"/>
                    <a:ea typeface="Cambria"/>
                    <a:cs typeface="Times New Roman"/>
                  </a:endParaRPr>
                </a:p>
                <a:p>
                  <a:pPr algn="ctr">
                    <a:lnSpc>
                      <a:spcPct val="107000"/>
                    </a:lnSpc>
                    <a:spcAft>
                      <a:spcPts val="800"/>
                    </a:spcAft>
                    <a:tabLst>
                      <a:tab pos="2000250" algn="l"/>
                    </a:tabLst>
                  </a:pPr>
                  <a:r>
                    <a:rPr lang="en-GB" sz="1200" b="1">
                      <a:solidFill>
                        <a:srgbClr val="FFFFFF"/>
                      </a:solidFill>
                      <a:effectLst/>
                      <a:latin typeface="Calibri"/>
                      <a:ea typeface="Cambria"/>
                      <a:cs typeface="Times New Roman"/>
                    </a:rPr>
                    <a:t>Lead by example and work collaboratively to ensure resilience and deliver climate adaptation.</a:t>
                  </a:r>
                  <a:endParaRPr lang="en-GB" sz="1200">
                    <a:effectLst/>
                    <a:latin typeface="Calibri"/>
                    <a:ea typeface="Cambria"/>
                    <a:cs typeface="Times New Roman"/>
                  </a:endParaRPr>
                </a:p>
              </p:txBody>
            </p:sp>
          </p:grpSp>
        </p:grpSp>
        <p:grpSp>
          <p:nvGrpSpPr>
            <p:cNvPr id="25" name="Group 24"/>
            <p:cNvGrpSpPr/>
            <p:nvPr/>
          </p:nvGrpSpPr>
          <p:grpSpPr>
            <a:xfrm>
              <a:off x="3264641" y="4902512"/>
              <a:ext cx="1143000" cy="457200"/>
              <a:chOff x="0" y="0"/>
              <a:chExt cx="1143000" cy="457200"/>
            </a:xfrm>
          </p:grpSpPr>
          <p:sp>
            <p:nvSpPr>
              <p:cNvPr id="26" name="Pentagon 25"/>
              <p:cNvSpPr/>
              <p:nvPr/>
            </p:nvSpPr>
            <p:spPr>
              <a:xfrm>
                <a:off x="0" y="0"/>
                <a:ext cx="1143000" cy="457200"/>
              </a:xfrm>
              <a:prstGeom prst="homePlate">
                <a:avLst>
                  <a:gd name="adj" fmla="val 28948"/>
                </a:avLst>
              </a:prstGeom>
              <a:solidFill>
                <a:srgbClr val="F69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ext Box 1055"/>
              <p:cNvSpPr txBox="1"/>
              <p:nvPr/>
            </p:nvSpPr>
            <p:spPr>
              <a:xfrm>
                <a:off x="0" y="63500"/>
                <a:ext cx="1028700" cy="3937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tabLst>
                    <a:tab pos="2000250" algn="l"/>
                  </a:tabLst>
                </a:pPr>
                <a:r>
                  <a:rPr lang="en-GB" sz="1400" b="1">
                    <a:solidFill>
                      <a:srgbClr val="FFFFFF"/>
                    </a:solidFill>
                    <a:effectLst/>
                    <a:latin typeface="Calibri"/>
                    <a:ea typeface="Cambria"/>
                    <a:cs typeface="Times New Roman"/>
                  </a:rPr>
                  <a:t>Aims</a:t>
                </a:r>
                <a:endParaRPr lang="en-GB" sz="1100">
                  <a:effectLst/>
                  <a:latin typeface="Calibri"/>
                  <a:ea typeface="Cambria"/>
                  <a:cs typeface="Times New Roman"/>
                </a:endParaRPr>
              </a:p>
              <a:p>
                <a:pPr>
                  <a:lnSpc>
                    <a:spcPct val="107000"/>
                  </a:lnSpc>
                  <a:spcAft>
                    <a:spcPts val="800"/>
                  </a:spcAft>
                </a:pPr>
                <a:endParaRPr lang="en-GB" sz="110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Merge 1052"/>
            <p:cNvSpPr/>
            <p:nvPr/>
          </p:nvSpPr>
          <p:spPr>
            <a:xfrm>
              <a:off x="8065194" y="4219191"/>
              <a:ext cx="228600" cy="171450"/>
            </a:xfrm>
            <a:prstGeom prst="flowChartMerge">
              <a:avLst/>
            </a:prstGeom>
            <a:solidFill>
              <a:srgbClr val="2B7C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3" name="Picture 2"/>
          <p:cNvPicPr>
            <a:picLocks noChangeAspect="1"/>
          </p:cNvPicPr>
          <p:nvPr/>
        </p:nvPicPr>
        <p:blipFill>
          <a:blip r:embed="rId3"/>
          <a:stretch>
            <a:fillRect/>
          </a:stretch>
        </p:blipFill>
        <p:spPr>
          <a:xfrm>
            <a:off x="120046" y="1952884"/>
            <a:ext cx="2789850" cy="1725801"/>
          </a:xfrm>
          <a:prstGeom prst="rect">
            <a:avLst/>
          </a:prstGeom>
        </p:spPr>
      </p:pic>
      <p:pic>
        <p:nvPicPr>
          <p:cNvPr id="29" name="Picture 28"/>
          <p:cNvPicPr>
            <a:picLocks noChangeAspect="1"/>
          </p:cNvPicPr>
          <p:nvPr/>
        </p:nvPicPr>
        <p:blipFill>
          <a:blip r:embed="rId4"/>
          <a:stretch>
            <a:fillRect/>
          </a:stretch>
        </p:blipFill>
        <p:spPr>
          <a:xfrm>
            <a:off x="3048000" y="-35268"/>
            <a:ext cx="9143999" cy="2566786"/>
          </a:xfrm>
          <a:prstGeom prst="rect">
            <a:avLst/>
          </a:prstGeom>
        </p:spPr>
      </p:pic>
    </p:spTree>
    <p:extLst>
      <p:ext uri="{BB962C8B-B14F-4D97-AF65-F5344CB8AC3E}">
        <p14:creationId xmlns:p14="http://schemas.microsoft.com/office/powerpoint/2010/main" val="1526171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AEF9D9A-2F57-4C15-9BC8-B483CC93945F}"/>
              </a:ext>
            </a:extLst>
          </p:cNvPr>
          <p:cNvSpPr txBox="1">
            <a:spLocks/>
          </p:cNvSpPr>
          <p:nvPr/>
        </p:nvSpPr>
        <p:spPr>
          <a:xfrm>
            <a:off x="1831836" y="1749187"/>
            <a:ext cx="8517636" cy="3916205"/>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2550">
              <a:cs typeface="Calibri"/>
            </a:endParaRPr>
          </a:p>
        </p:txBody>
      </p:sp>
      <p:sp>
        <p:nvSpPr>
          <p:cNvPr id="7" name="Content Placeholder 2">
            <a:extLst>
              <a:ext uri="{FF2B5EF4-FFF2-40B4-BE49-F238E27FC236}">
                <a16:creationId xmlns:a16="http://schemas.microsoft.com/office/drawing/2014/main" id="{9A4F4C8A-5A22-40C6-9386-CE82B2851981}"/>
              </a:ext>
            </a:extLst>
          </p:cNvPr>
          <p:cNvSpPr txBox="1">
            <a:spLocks/>
          </p:cNvSpPr>
          <p:nvPr/>
        </p:nvSpPr>
        <p:spPr>
          <a:xfrm>
            <a:off x="1653577" y="1749189"/>
            <a:ext cx="6477299" cy="4200650"/>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2550">
              <a:cs typeface="Calibri"/>
            </a:endParaRPr>
          </a:p>
        </p:txBody>
      </p:sp>
      <p:sp>
        <p:nvSpPr>
          <p:cNvPr id="6" name="TextBox 5"/>
          <p:cNvSpPr txBox="1"/>
          <p:nvPr/>
        </p:nvSpPr>
        <p:spPr>
          <a:xfrm>
            <a:off x="2692696" y="282357"/>
            <a:ext cx="6795917" cy="491225"/>
          </a:xfrm>
          <a:prstGeom prst="rect">
            <a:avLst/>
          </a:prstGeom>
          <a:noFill/>
        </p:spPr>
        <p:txBody>
          <a:bodyPr wrap="square" lIns="91440" tIns="45720" rIns="91440" bIns="45720" rtlCol="0" anchor="t">
            <a:spAutoFit/>
          </a:bodyPr>
          <a:lstStyle/>
          <a:p>
            <a:pPr algn="ctr"/>
            <a:r>
              <a:rPr lang="en-US" sz="2550" b="1"/>
              <a:t>Themes &amp; Priorities (DCSDC Plan) </a:t>
            </a:r>
            <a:endParaRPr lang="en-GB" sz="2550" b="1">
              <a:cs typeface="Calibri"/>
            </a:endParaRPr>
          </a:p>
        </p:txBody>
      </p:sp>
      <p:grpSp>
        <p:nvGrpSpPr>
          <p:cNvPr id="8" name="Group 7"/>
          <p:cNvGrpSpPr/>
          <p:nvPr/>
        </p:nvGrpSpPr>
        <p:grpSpPr>
          <a:xfrm>
            <a:off x="3643681" y="919036"/>
            <a:ext cx="4893946" cy="3081656"/>
            <a:chOff x="-1" y="294851"/>
            <a:chExt cx="4894119" cy="2590187"/>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053" y="303801"/>
              <a:ext cx="1331595" cy="106552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343" y="294851"/>
              <a:ext cx="1331595" cy="1065522"/>
            </a:xfrm>
            <a:prstGeom prst="rect">
              <a:avLst/>
            </a:prstGeom>
          </p:spPr>
        </p:pic>
        <p:sp>
          <p:nvSpPr>
            <p:cNvPr id="11" name="Text Box 10"/>
            <p:cNvSpPr txBox="1"/>
            <p:nvPr/>
          </p:nvSpPr>
          <p:spPr>
            <a:xfrm>
              <a:off x="-1" y="1139734"/>
              <a:ext cx="1501049" cy="1745304"/>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Ensure governance and resources of Derry City &amp; Strabane District Council are adequate to deliver adaptation planning and actions, and work with others to strengthen the resilience of the North West region</a:t>
              </a:r>
              <a:endParaRPr lang="en-GB" sz="1000">
                <a:effectLst/>
                <a:latin typeface="Calibri"/>
                <a:ea typeface="Cambria"/>
                <a:cs typeface="Times New Roman"/>
              </a:endParaRPr>
            </a:p>
          </p:txBody>
        </p:sp>
        <p:grpSp>
          <p:nvGrpSpPr>
            <p:cNvPr id="12" name="Group 11"/>
            <p:cNvGrpSpPr/>
            <p:nvPr/>
          </p:nvGrpSpPr>
          <p:grpSpPr>
            <a:xfrm>
              <a:off x="1579418" y="1140031"/>
              <a:ext cx="3314700" cy="1259205"/>
              <a:chOff x="0" y="0"/>
              <a:chExt cx="3314700" cy="1259205"/>
            </a:xfrm>
          </p:grpSpPr>
          <p:cxnSp>
            <p:nvCxnSpPr>
              <p:cNvPr id="15" name="Straight Connector 14"/>
              <p:cNvCxnSpPr/>
              <p:nvPr/>
            </p:nvCxnSpPr>
            <p:spPr>
              <a:xfrm>
                <a:off x="0" y="0"/>
                <a:ext cx="0" cy="1259205"/>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52270" y="0"/>
                <a:ext cx="0" cy="1259205"/>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314700" y="0"/>
                <a:ext cx="0" cy="1259205"/>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grpSp>
        <p:sp>
          <p:nvSpPr>
            <p:cNvPr id="13" name="Text Box 21"/>
            <p:cNvSpPr txBox="1"/>
            <p:nvPr/>
          </p:nvSpPr>
          <p:spPr>
            <a:xfrm>
              <a:off x="1710047" y="1140031"/>
              <a:ext cx="1371600" cy="12573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Increase awareness and understanding of climate change contributing to the ability of Council and communities to adapt</a:t>
              </a:r>
              <a:endParaRPr lang="en-GB" sz="1200">
                <a:effectLst/>
                <a:latin typeface="Calibri"/>
                <a:ea typeface="Cambria"/>
                <a:cs typeface="Times New Roman"/>
              </a:endParaRPr>
            </a:p>
          </p:txBody>
        </p:sp>
        <p:sp>
          <p:nvSpPr>
            <p:cNvPr id="14" name="Text Box 22"/>
            <p:cNvSpPr txBox="1"/>
            <p:nvPr/>
          </p:nvSpPr>
          <p:spPr>
            <a:xfrm>
              <a:off x="3396343" y="1140031"/>
              <a:ext cx="1371600" cy="12573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Ensure an evidenced understanding of climate change impacts and adaptation options</a:t>
              </a:r>
              <a:endParaRPr lang="en-GB" sz="1200">
                <a:effectLst/>
                <a:latin typeface="Calibri"/>
                <a:ea typeface="Cambria"/>
                <a:cs typeface="Times New Roman"/>
              </a:endParaRPr>
            </a:p>
          </p:txBody>
        </p:sp>
      </p:grpSp>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3740779" y="981554"/>
            <a:ext cx="1332230" cy="1163955"/>
          </a:xfrm>
          <a:prstGeom prst="rect">
            <a:avLst/>
          </a:prstGeom>
        </p:spPr>
      </p:pic>
      <p:sp>
        <p:nvSpPr>
          <p:cNvPr id="19" name="Text Box 9"/>
          <p:cNvSpPr txBox="1"/>
          <p:nvPr/>
        </p:nvSpPr>
        <p:spPr>
          <a:xfrm>
            <a:off x="1030667" y="1243692"/>
            <a:ext cx="2030730" cy="8001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600" b="1">
                <a:solidFill>
                  <a:srgbClr val="DB0C14"/>
                </a:solidFill>
                <a:effectLst/>
                <a:latin typeface="Calibri"/>
                <a:ea typeface="Cambria"/>
                <a:cs typeface="Times New Roman"/>
              </a:rPr>
              <a:t>Cross Cutting Themes</a:t>
            </a:r>
            <a:endParaRPr lang="en-GB" sz="1100">
              <a:effectLst/>
              <a:latin typeface="Calibri"/>
              <a:ea typeface="Cambria"/>
              <a:cs typeface="Times New Roman"/>
            </a:endParaRPr>
          </a:p>
          <a:p>
            <a:pPr>
              <a:lnSpc>
                <a:spcPct val="107000"/>
              </a:lnSpc>
              <a:spcAft>
                <a:spcPts val="800"/>
              </a:spcAft>
            </a:pPr>
            <a:endParaRPr lang="en-GB" sz="1100">
              <a:effectLst/>
              <a:latin typeface="Calibri"/>
              <a:ea typeface="Cambria"/>
              <a:cs typeface="Times New Roman"/>
            </a:endParaRPr>
          </a:p>
        </p:txBody>
      </p:sp>
      <p:grpSp>
        <p:nvGrpSpPr>
          <p:cNvPr id="2" name="Group 1"/>
          <p:cNvGrpSpPr/>
          <p:nvPr/>
        </p:nvGrpSpPr>
        <p:grpSpPr>
          <a:xfrm>
            <a:off x="1386210" y="4005569"/>
            <a:ext cx="9939454" cy="2427456"/>
            <a:chOff x="1386210" y="3974954"/>
            <a:chExt cx="9592314" cy="2427456"/>
          </a:xfrm>
        </p:grpSpPr>
        <p:grpSp>
          <p:nvGrpSpPr>
            <p:cNvPr id="20" name="Group 19"/>
            <p:cNvGrpSpPr/>
            <p:nvPr/>
          </p:nvGrpSpPr>
          <p:grpSpPr>
            <a:xfrm>
              <a:off x="1386210" y="4901905"/>
              <a:ext cx="9592314" cy="1500505"/>
              <a:chOff x="0" y="0"/>
              <a:chExt cx="9592348" cy="1259400"/>
            </a:xfrm>
          </p:grpSpPr>
          <p:sp>
            <p:nvSpPr>
              <p:cNvPr id="21" name="Text Box 1083"/>
              <p:cNvSpPr txBox="1"/>
              <p:nvPr/>
            </p:nvSpPr>
            <p:spPr>
              <a:xfrm>
                <a:off x="0" y="112110"/>
                <a:ext cx="1371600" cy="104383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Mainstream climate adaptation into policies and plans and prepare Council staff for the effects of climate change</a:t>
                </a:r>
                <a:endParaRPr lang="en-GB" sz="1200">
                  <a:effectLst/>
                  <a:latin typeface="Calibri"/>
                  <a:ea typeface="Cambria"/>
                  <a:cs typeface="Times New Roman"/>
                </a:endParaRPr>
              </a:p>
            </p:txBody>
          </p:sp>
          <p:grpSp>
            <p:nvGrpSpPr>
              <p:cNvPr id="22" name="Group 21"/>
              <p:cNvGrpSpPr/>
              <p:nvPr/>
            </p:nvGrpSpPr>
            <p:grpSpPr>
              <a:xfrm>
                <a:off x="1457864" y="0"/>
                <a:ext cx="6629400" cy="1259400"/>
                <a:chOff x="0" y="0"/>
                <a:chExt cx="6629400" cy="1828800"/>
              </a:xfrm>
            </p:grpSpPr>
            <p:cxnSp>
              <p:nvCxnSpPr>
                <p:cNvPr id="28" name="Straight Connector 27"/>
                <p:cNvCxnSpPr/>
                <p:nvPr/>
              </p:nvCxnSpPr>
              <p:spPr>
                <a:xfrm>
                  <a:off x="0" y="0"/>
                  <a:ext cx="0" cy="1828800"/>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662430" y="0"/>
                  <a:ext cx="0" cy="1828800"/>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314700" y="0"/>
                  <a:ext cx="0" cy="1828800"/>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977130" y="0"/>
                  <a:ext cx="0" cy="1828800"/>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629400" y="0"/>
                  <a:ext cx="0" cy="1828800"/>
                </a:xfrm>
                <a:prstGeom prst="line">
                  <a:avLst/>
                </a:prstGeom>
                <a:ln w="12700">
                  <a:solidFill>
                    <a:srgbClr val="F69127"/>
                  </a:solidFill>
                </a:ln>
                <a:effectLst/>
              </p:spPr>
              <p:style>
                <a:lnRef idx="2">
                  <a:schemeClr val="accent1"/>
                </a:lnRef>
                <a:fillRef idx="0">
                  <a:schemeClr val="accent1"/>
                </a:fillRef>
                <a:effectRef idx="1">
                  <a:schemeClr val="accent1"/>
                </a:effectRef>
                <a:fontRef idx="minor">
                  <a:schemeClr val="tx1"/>
                </a:fontRef>
              </p:style>
            </p:cxnSp>
          </p:grpSp>
          <p:sp>
            <p:nvSpPr>
              <p:cNvPr id="23" name="Text Box 1084"/>
              <p:cNvSpPr txBox="1"/>
              <p:nvPr/>
            </p:nvSpPr>
            <p:spPr>
              <a:xfrm>
                <a:off x="1604469" y="112127"/>
                <a:ext cx="1371600" cy="1147078"/>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Prepare for and address the impacts of climate change ensuring protection of Council assets, property and infrastructure</a:t>
                </a:r>
                <a:endParaRPr lang="en-GB" sz="1200">
                  <a:effectLst/>
                  <a:latin typeface="Calibri"/>
                  <a:ea typeface="Cambria"/>
                  <a:cs typeface="Times New Roman"/>
                </a:endParaRPr>
              </a:p>
            </p:txBody>
          </p:sp>
          <p:sp>
            <p:nvSpPr>
              <p:cNvPr id="24" name="Text Box 1085"/>
              <p:cNvSpPr txBox="1"/>
              <p:nvPr/>
            </p:nvSpPr>
            <p:spPr>
              <a:xfrm>
                <a:off x="3277948" y="112127"/>
                <a:ext cx="1371600" cy="1043634"/>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Ensure continued service delivery and maintain Council operations and resilience to climate change</a:t>
                </a:r>
                <a:endParaRPr lang="en-GB" sz="1200">
                  <a:effectLst/>
                  <a:latin typeface="Calibri"/>
                  <a:ea typeface="Cambria"/>
                  <a:cs typeface="Times New Roman"/>
                </a:endParaRPr>
              </a:p>
            </p:txBody>
          </p:sp>
          <p:sp>
            <p:nvSpPr>
              <p:cNvPr id="25" name="Text Box 1086"/>
              <p:cNvSpPr txBox="1"/>
              <p:nvPr/>
            </p:nvSpPr>
            <p:spPr>
              <a:xfrm>
                <a:off x="4908295" y="112126"/>
                <a:ext cx="1371600" cy="1043455"/>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Ensure future developments, planning policy and decisions prepare for the effects of climate change</a:t>
                </a:r>
                <a:endParaRPr lang="en-GB" sz="1200">
                  <a:effectLst/>
                  <a:latin typeface="Calibri"/>
                  <a:ea typeface="Cambria"/>
                  <a:cs typeface="Times New Roman"/>
                </a:endParaRPr>
              </a:p>
            </p:txBody>
          </p:sp>
          <p:sp>
            <p:nvSpPr>
              <p:cNvPr id="26" name="Text Box 1087"/>
              <p:cNvSpPr txBox="1"/>
              <p:nvPr/>
            </p:nvSpPr>
            <p:spPr>
              <a:xfrm>
                <a:off x="6581774" y="112126"/>
                <a:ext cx="1371600" cy="1043275"/>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Prioritise Green Infrastructure for climate adaptation within Council estates</a:t>
                </a:r>
                <a:endParaRPr lang="en-GB" sz="1200">
                  <a:effectLst/>
                  <a:latin typeface="Calibri"/>
                  <a:ea typeface="Cambria"/>
                  <a:cs typeface="Times New Roman"/>
                </a:endParaRPr>
              </a:p>
            </p:txBody>
          </p:sp>
          <p:sp>
            <p:nvSpPr>
              <p:cNvPr id="27" name="Text Box 1088"/>
              <p:cNvSpPr txBox="1"/>
              <p:nvPr/>
            </p:nvSpPr>
            <p:spPr>
              <a:xfrm>
                <a:off x="8220748" y="112126"/>
                <a:ext cx="1371600" cy="1146883"/>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000" b="1">
                    <a:solidFill>
                      <a:srgbClr val="2B7C93"/>
                    </a:solidFill>
                    <a:effectLst/>
                    <a:latin typeface="Calibri"/>
                    <a:ea typeface="Cambria"/>
                    <a:cs typeface="Times New Roman"/>
                  </a:rPr>
                  <a:t>Identify and address the impacts, risks and opportunities of climate change to local heritage assets, collections, cultural programs, festivals and events</a:t>
                </a:r>
                <a:endParaRPr lang="en-GB" sz="1200">
                  <a:effectLst/>
                  <a:latin typeface="Calibri"/>
                  <a:ea typeface="Cambria"/>
                  <a:cs typeface="Times New Roman"/>
                </a:endParaRPr>
              </a:p>
            </p:txBody>
          </p:sp>
        </p:grpSp>
        <p:grpSp>
          <p:nvGrpSpPr>
            <p:cNvPr id="33" name="Group 32"/>
            <p:cNvGrpSpPr/>
            <p:nvPr/>
          </p:nvGrpSpPr>
          <p:grpSpPr>
            <a:xfrm>
              <a:off x="1403562" y="3974954"/>
              <a:ext cx="9510392" cy="1257300"/>
              <a:chOff x="0" y="0"/>
              <a:chExt cx="9510651" cy="1257300"/>
            </a:xfrm>
          </p:grpSpPr>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670" y="0"/>
                <a:ext cx="1252855" cy="1252855"/>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38885" cy="1238885"/>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1340" y="0"/>
                <a:ext cx="1257300" cy="12573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0135" y="0"/>
                <a:ext cx="1257300" cy="12573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0805" y="0"/>
                <a:ext cx="1257300" cy="125730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3351" y="0"/>
                <a:ext cx="1257300" cy="1257300"/>
              </a:xfrm>
              <a:prstGeom prst="rect">
                <a:avLst/>
              </a:prstGeom>
            </p:spPr>
          </p:pic>
        </p:grpSp>
      </p:grpSp>
      <p:sp>
        <p:nvSpPr>
          <p:cNvPr id="40" name="Text Box 9"/>
          <p:cNvSpPr txBox="1"/>
          <p:nvPr/>
        </p:nvSpPr>
        <p:spPr>
          <a:xfrm>
            <a:off x="1039764" y="2766314"/>
            <a:ext cx="2030730" cy="8001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600" b="1">
                <a:solidFill>
                  <a:srgbClr val="DB0C14"/>
                </a:solidFill>
                <a:effectLst/>
                <a:latin typeface="Calibri"/>
                <a:ea typeface="Cambria"/>
                <a:cs typeface="Times New Roman"/>
              </a:rPr>
              <a:t>Functional Themes</a:t>
            </a:r>
            <a:endParaRPr lang="en-GB" sz="1100">
              <a:effectLst/>
              <a:latin typeface="Calibri"/>
              <a:ea typeface="Cambria"/>
              <a:cs typeface="Times New Roman"/>
            </a:endParaRPr>
          </a:p>
          <a:p>
            <a:pPr>
              <a:lnSpc>
                <a:spcPct val="107000"/>
              </a:lnSpc>
              <a:spcAft>
                <a:spcPts val="800"/>
              </a:spcAft>
            </a:pPr>
            <a:endParaRPr lang="en-GB" sz="1100">
              <a:effectLst/>
              <a:latin typeface="Calibri"/>
              <a:ea typeface="Cambria"/>
              <a:cs typeface="Times New Roman"/>
            </a:endParaRPr>
          </a:p>
        </p:txBody>
      </p:sp>
      <p:cxnSp>
        <p:nvCxnSpPr>
          <p:cNvPr id="4" name="Straight Arrow Connector 3"/>
          <p:cNvCxnSpPr/>
          <p:nvPr/>
        </p:nvCxnSpPr>
        <p:spPr>
          <a:xfrm>
            <a:off x="2896828" y="1563531"/>
            <a:ext cx="746853"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2046032" y="3396530"/>
            <a:ext cx="0" cy="6090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55789E83-629C-EAB2-CE54-B918130E29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90326" y="67962"/>
            <a:ext cx="873704" cy="368139"/>
          </a:xfrm>
          <a:prstGeom prst="rect">
            <a:avLst/>
          </a:prstGeom>
        </p:spPr>
      </p:pic>
    </p:spTree>
    <p:extLst>
      <p:ext uri="{BB962C8B-B14F-4D97-AF65-F5344CB8AC3E}">
        <p14:creationId xmlns:p14="http://schemas.microsoft.com/office/powerpoint/2010/main" val="1628619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0EFDC7-A709-4F78-B3E8-2BB7FA4D4F1E}"/>
              </a:ext>
            </a:extLst>
          </p:cNvPr>
          <p:cNvGraphicFramePr>
            <a:graphicFrameLocks noGrp="1"/>
          </p:cNvGraphicFramePr>
          <p:nvPr/>
        </p:nvGraphicFramePr>
        <p:xfrm>
          <a:off x="2333510" y="1208545"/>
          <a:ext cx="7428196" cy="3204611"/>
        </p:xfrm>
        <a:graphic>
          <a:graphicData uri="http://schemas.openxmlformats.org/drawingml/2006/table">
            <a:tbl>
              <a:tblPr firstRow="1" bandRow="1">
                <a:tableStyleId>{3B4B98B0-60AC-42C2-AFA5-B58CD77FA1E5}</a:tableStyleId>
              </a:tblPr>
              <a:tblGrid>
                <a:gridCol w="1779443">
                  <a:extLst>
                    <a:ext uri="{9D8B030D-6E8A-4147-A177-3AD203B41FA5}">
                      <a16:colId xmlns:a16="http://schemas.microsoft.com/office/drawing/2014/main" val="575590225"/>
                    </a:ext>
                  </a:extLst>
                </a:gridCol>
                <a:gridCol w="3036835">
                  <a:extLst>
                    <a:ext uri="{9D8B030D-6E8A-4147-A177-3AD203B41FA5}">
                      <a16:colId xmlns:a16="http://schemas.microsoft.com/office/drawing/2014/main" val="3596798048"/>
                    </a:ext>
                  </a:extLst>
                </a:gridCol>
                <a:gridCol w="1079265">
                  <a:extLst>
                    <a:ext uri="{9D8B030D-6E8A-4147-A177-3AD203B41FA5}">
                      <a16:colId xmlns:a16="http://schemas.microsoft.com/office/drawing/2014/main" val="2368370388"/>
                    </a:ext>
                  </a:extLst>
                </a:gridCol>
                <a:gridCol w="1532653">
                  <a:extLst>
                    <a:ext uri="{9D8B030D-6E8A-4147-A177-3AD203B41FA5}">
                      <a16:colId xmlns:a16="http://schemas.microsoft.com/office/drawing/2014/main" val="709332929"/>
                    </a:ext>
                  </a:extLst>
                </a:gridCol>
              </a:tblGrid>
              <a:tr h="212979">
                <a:tc>
                  <a:txBody>
                    <a:bodyPr/>
                    <a:lstStyle/>
                    <a:p>
                      <a:pPr lvl="0" algn="ctr">
                        <a:buNone/>
                      </a:pPr>
                      <a:r>
                        <a:rPr lang="en-GB" sz="1200">
                          <a:effectLst/>
                        </a:rPr>
                        <a:t>Objective</a:t>
                      </a:r>
                      <a:endParaRPr lang="en-GB" sz="1200">
                        <a:effectLst/>
                        <a:latin typeface="Arial" panose="020B0604020202020204" pitchFamily="34" charset="0"/>
                        <a:cs typeface="Arial" panose="020B0604020202020204" pitchFamily="34" charset="0"/>
                      </a:endParaRPr>
                    </a:p>
                  </a:txBody>
                  <a:tcPr marL="68580" marR="68580" marT="34290" marB="34290" anchor="ctr"/>
                </a:tc>
                <a:tc>
                  <a:txBody>
                    <a:bodyPr/>
                    <a:lstStyle/>
                    <a:p>
                      <a:pPr lvl="0" algn="ctr">
                        <a:buNone/>
                      </a:pPr>
                      <a:r>
                        <a:rPr lang="en-GB" sz="1200">
                          <a:effectLst/>
                        </a:rPr>
                        <a:t>Action</a:t>
                      </a:r>
                      <a:endParaRPr lang="en-US" sz="1200"/>
                    </a:p>
                  </a:txBody>
                  <a:tcPr marL="68580" marR="68580" marT="34290" marB="34290"/>
                </a:tc>
                <a:tc>
                  <a:txBody>
                    <a:bodyPr/>
                    <a:lstStyle/>
                    <a:p>
                      <a:pPr lvl="0" algn="ctr">
                        <a:buNone/>
                      </a:pPr>
                      <a:r>
                        <a:rPr lang="en-GB" sz="1200">
                          <a:effectLst/>
                        </a:rPr>
                        <a:t>Timescale</a:t>
                      </a:r>
                    </a:p>
                  </a:txBody>
                  <a:tcPr marL="68580" marR="68580" marT="34290" marB="34290"/>
                </a:tc>
                <a:tc>
                  <a:txBody>
                    <a:bodyPr/>
                    <a:lstStyle/>
                    <a:p>
                      <a:pPr lvl="0" algn="ctr">
                        <a:buNone/>
                      </a:pPr>
                      <a:r>
                        <a:rPr lang="en-GB" sz="1200">
                          <a:effectLst/>
                        </a:rPr>
                        <a:t>Responsibility</a:t>
                      </a:r>
                    </a:p>
                  </a:txBody>
                  <a:tcPr marL="68580" marR="68580" marT="34290" marB="34290"/>
                </a:tc>
                <a:extLst>
                  <a:ext uri="{0D108BD9-81ED-4DB2-BD59-A6C34878D82A}">
                    <a16:rowId xmlns:a16="http://schemas.microsoft.com/office/drawing/2014/main" val="1947838526"/>
                  </a:ext>
                </a:extLst>
              </a:tr>
              <a:tr h="987447">
                <a:tc>
                  <a:txBody>
                    <a:bodyPr/>
                    <a:lstStyle/>
                    <a:p>
                      <a:pPr algn="ctr" rtl="0" fontAlgn="base"/>
                      <a:r>
                        <a:rPr lang="en-GB" sz="1200" b="1">
                          <a:effectLst/>
                        </a:rPr>
                        <a:t>Improve understanding of the impacts and costs of severe weather events </a:t>
                      </a:r>
                      <a:r>
                        <a:rPr lang="en-GB" sz="1200">
                          <a:effectLst/>
                        </a:rPr>
                        <a:t>by collecting, updating, synthesising and sharing information </a:t>
                      </a:r>
                      <a:endParaRPr lang="en-GB" sz="1200" b="0" i="0">
                        <a:effectLst/>
                      </a:endParaRPr>
                    </a:p>
                  </a:txBody>
                  <a:tcPr marL="68580" marR="68580" marT="34290" marB="34290" anchor="ctr"/>
                </a:tc>
                <a:tc>
                  <a:txBody>
                    <a:bodyPr/>
                    <a:lstStyle/>
                    <a:p>
                      <a:pPr algn="ctr" rtl="0" fontAlgn="base"/>
                      <a:r>
                        <a:rPr lang="en-GB" sz="1200">
                          <a:effectLst/>
                        </a:rPr>
                        <a:t>Develop intelligent information management systems including reporting mechanism to record damages, increased staffing and resource costs associated with severe weather events and gradual change. </a:t>
                      </a:r>
                      <a:endParaRPr lang="en-GB" sz="1200" b="0" i="0">
                        <a:effectLst/>
                      </a:endParaRPr>
                    </a:p>
                  </a:txBody>
                  <a:tcPr marL="68580" marR="68580" marT="34290" marB="34290"/>
                </a:tc>
                <a:tc>
                  <a:txBody>
                    <a:bodyPr/>
                    <a:lstStyle/>
                    <a:p>
                      <a:pPr lvl="0" algn="ctr">
                        <a:buNone/>
                      </a:pPr>
                      <a:r>
                        <a:rPr lang="en-GB" sz="1200">
                          <a:effectLst/>
                        </a:rPr>
                        <a:t>3 years</a:t>
                      </a:r>
                      <a:endParaRPr lang="en-US" sz="1200"/>
                    </a:p>
                  </a:txBody>
                  <a:tcPr marL="68580" marR="68580" marT="34290" marB="34290"/>
                </a:tc>
                <a:tc>
                  <a:txBody>
                    <a:bodyPr/>
                    <a:lstStyle/>
                    <a:p>
                      <a:pPr lvl="0" algn="ctr">
                        <a:buNone/>
                      </a:pPr>
                      <a:r>
                        <a:rPr lang="en-GB" sz="1200">
                          <a:effectLst/>
                        </a:rPr>
                        <a:t>Lead Department and relevant services/external bodies</a:t>
                      </a:r>
                    </a:p>
                  </a:txBody>
                  <a:tcPr marL="68580" marR="68580" marT="34290" marB="34290"/>
                </a:tc>
                <a:extLst>
                  <a:ext uri="{0D108BD9-81ED-4DB2-BD59-A6C34878D82A}">
                    <a16:rowId xmlns:a16="http://schemas.microsoft.com/office/drawing/2014/main" val="3885338615"/>
                  </a:ext>
                </a:extLst>
              </a:tr>
              <a:tr h="804311">
                <a:tc>
                  <a:txBody>
                    <a:bodyPr/>
                    <a:lstStyle/>
                    <a:p>
                      <a:pPr algn="ctr" rtl="0" fontAlgn="base"/>
                      <a:r>
                        <a:rPr lang="en-US" sz="1200" b="0" i="0">
                          <a:effectLst/>
                        </a:rPr>
                        <a:t>Increase</a:t>
                      </a:r>
                      <a:r>
                        <a:rPr lang="en-US" sz="1200" b="0" i="0" baseline="0">
                          <a:effectLst/>
                        </a:rPr>
                        <a:t> understanding of risk to assets and estates</a:t>
                      </a:r>
                      <a:endParaRPr lang="en-GB" sz="1200" b="0" i="0">
                        <a:effectLst/>
                      </a:endParaRPr>
                    </a:p>
                  </a:txBody>
                  <a:tcPr marL="68580" marR="68580" marT="34290" marB="34290" anchor="ctr"/>
                </a:tc>
                <a:tc>
                  <a:txBody>
                    <a:bodyPr/>
                    <a:lstStyle/>
                    <a:p>
                      <a:pPr algn="ctr" rtl="0" fontAlgn="base"/>
                      <a:r>
                        <a:rPr lang="en-US" sz="1200" b="0" i="0">
                          <a:effectLst/>
                        </a:rPr>
                        <a:t>Undertake audit of property &amp;</a:t>
                      </a:r>
                      <a:r>
                        <a:rPr lang="en-US" sz="1200" b="0" i="0" baseline="0">
                          <a:effectLst/>
                        </a:rPr>
                        <a:t> assets – assess risk from flooding, heat, storms</a:t>
                      </a:r>
                      <a:endParaRPr lang="en-GB" sz="1200" b="0" i="0">
                        <a:effectLst/>
                      </a:endParaRPr>
                    </a:p>
                  </a:txBody>
                  <a:tcPr marL="68580" marR="68580" marT="34290" marB="34290"/>
                </a:tc>
                <a:tc>
                  <a:txBody>
                    <a:bodyPr/>
                    <a:lstStyle/>
                    <a:p>
                      <a:pPr lvl="0" algn="ctr">
                        <a:buNone/>
                      </a:pPr>
                      <a:r>
                        <a:rPr lang="en-US" sz="1200"/>
                        <a:t>1 year</a:t>
                      </a:r>
                    </a:p>
                  </a:txBody>
                  <a:tcPr marL="68580" marR="68580" marT="34290" marB="34290"/>
                </a:tc>
                <a:tc>
                  <a:txBody>
                    <a:bodyPr/>
                    <a:lstStyle/>
                    <a:p>
                      <a:pPr lvl="0" algn="ctr">
                        <a:buNone/>
                      </a:pPr>
                      <a:r>
                        <a:rPr lang="en-US" sz="1200">
                          <a:effectLst/>
                        </a:rPr>
                        <a:t>Property and</a:t>
                      </a:r>
                      <a:r>
                        <a:rPr lang="en-US" sz="1200" baseline="0">
                          <a:effectLst/>
                        </a:rPr>
                        <a:t> F</a:t>
                      </a:r>
                      <a:r>
                        <a:rPr lang="en-US" sz="1200">
                          <a:effectLst/>
                        </a:rPr>
                        <a:t>leet Managers</a:t>
                      </a:r>
                      <a:endParaRPr lang="en-GB" sz="1200">
                        <a:effectLst/>
                      </a:endParaRPr>
                    </a:p>
                  </a:txBody>
                  <a:tcPr marL="68580" marR="68580" marT="34290" marB="34290"/>
                </a:tc>
                <a:extLst>
                  <a:ext uri="{0D108BD9-81ED-4DB2-BD59-A6C34878D82A}">
                    <a16:rowId xmlns:a16="http://schemas.microsoft.com/office/drawing/2014/main" val="49903741"/>
                  </a:ext>
                </a:extLst>
              </a:tr>
              <a:tr h="804311">
                <a:tc>
                  <a:txBody>
                    <a:bodyPr/>
                    <a:lstStyle/>
                    <a:p>
                      <a:pPr algn="ctr" rtl="0" fontAlgn="base"/>
                      <a:r>
                        <a:rPr lang="en-GB" sz="1200" kern="1200">
                          <a:solidFill>
                            <a:schemeClr val="tx1"/>
                          </a:solidFill>
                          <a:effectLst/>
                          <a:latin typeface="+mn-lt"/>
                          <a:ea typeface="+mn-ea"/>
                          <a:cs typeface="+mn-cs"/>
                        </a:rPr>
                        <a:t>Ensure Council capital development and regeneration projects respond and adapt to climate change </a:t>
                      </a:r>
                    </a:p>
                  </a:txBody>
                  <a:tcPr marL="68580" marR="68580" marT="34290" marB="34290" anchor="ctr"/>
                </a:tc>
                <a:tc>
                  <a:txBody>
                    <a:bodyPr/>
                    <a:lstStyle/>
                    <a:p>
                      <a:pPr algn="ctr" rtl="0" fontAlgn="base"/>
                      <a:r>
                        <a:rPr lang="en-US" sz="1200" b="0" i="0">
                          <a:effectLst/>
                        </a:rPr>
                        <a:t>Undertake climate risk and opportunities assessment</a:t>
                      </a:r>
                      <a:r>
                        <a:rPr lang="en-US" sz="1200" b="0" i="0" baseline="0">
                          <a:effectLst/>
                        </a:rPr>
                        <a:t> for all council projects </a:t>
                      </a:r>
                      <a:endParaRPr lang="en-GB" sz="1200" b="0" i="0">
                        <a:effectLst/>
                      </a:endParaRPr>
                    </a:p>
                  </a:txBody>
                  <a:tcPr marL="68580" marR="68580" marT="34290" marB="34290"/>
                </a:tc>
                <a:tc>
                  <a:txBody>
                    <a:bodyPr/>
                    <a:lstStyle/>
                    <a:p>
                      <a:pPr lvl="0" algn="ctr">
                        <a:buNone/>
                      </a:pPr>
                      <a:r>
                        <a:rPr lang="en-US" sz="1200"/>
                        <a:t>Ongoing</a:t>
                      </a:r>
                    </a:p>
                  </a:txBody>
                  <a:tcPr marL="68580" marR="68580" marT="34290" marB="34290"/>
                </a:tc>
                <a:tc>
                  <a:txBody>
                    <a:bodyPr/>
                    <a:lstStyle/>
                    <a:p>
                      <a:pPr lvl="0" algn="ctr">
                        <a:buNone/>
                      </a:pPr>
                      <a:r>
                        <a:rPr lang="en-US" sz="1200">
                          <a:effectLst/>
                        </a:rPr>
                        <a:t>Capital Development</a:t>
                      </a:r>
                      <a:endParaRPr lang="en-GB" sz="1200">
                        <a:effectLst/>
                      </a:endParaRPr>
                    </a:p>
                  </a:txBody>
                  <a:tcPr marL="68580" marR="68580" marT="34290" marB="34290"/>
                </a:tc>
                <a:extLst>
                  <a:ext uri="{0D108BD9-81ED-4DB2-BD59-A6C34878D82A}">
                    <a16:rowId xmlns:a16="http://schemas.microsoft.com/office/drawing/2014/main" val="3302364518"/>
                  </a:ext>
                </a:extLst>
              </a:tr>
            </a:tbl>
          </a:graphicData>
        </a:graphic>
      </p:graphicFrame>
      <p:graphicFrame>
        <p:nvGraphicFramePr>
          <p:cNvPr id="11" name="Table 10">
            <a:extLst>
              <a:ext uri="{FF2B5EF4-FFF2-40B4-BE49-F238E27FC236}">
                <a16:creationId xmlns:a16="http://schemas.microsoft.com/office/drawing/2014/main" id="{1C83C910-001C-4789-B18E-811A34409B2E}"/>
              </a:ext>
            </a:extLst>
          </p:cNvPr>
          <p:cNvGraphicFramePr>
            <a:graphicFrameLocks noGrp="1"/>
          </p:cNvGraphicFramePr>
          <p:nvPr/>
        </p:nvGraphicFramePr>
        <p:xfrm>
          <a:off x="2333510" y="4970003"/>
          <a:ext cx="7428196" cy="1600200"/>
        </p:xfrm>
        <a:graphic>
          <a:graphicData uri="http://schemas.openxmlformats.org/drawingml/2006/table">
            <a:tbl>
              <a:tblPr firstRow="1" bandRow="1">
                <a:tableStyleId>{3B4B98B0-60AC-42C2-AFA5-B58CD77FA1E5}</a:tableStyleId>
              </a:tblPr>
              <a:tblGrid>
                <a:gridCol w="1813502">
                  <a:extLst>
                    <a:ext uri="{9D8B030D-6E8A-4147-A177-3AD203B41FA5}">
                      <a16:colId xmlns:a16="http://schemas.microsoft.com/office/drawing/2014/main" val="1048315066"/>
                    </a:ext>
                  </a:extLst>
                </a:gridCol>
                <a:gridCol w="3011407">
                  <a:extLst>
                    <a:ext uri="{9D8B030D-6E8A-4147-A177-3AD203B41FA5}">
                      <a16:colId xmlns:a16="http://schemas.microsoft.com/office/drawing/2014/main" val="3786199989"/>
                    </a:ext>
                  </a:extLst>
                </a:gridCol>
                <a:gridCol w="1075802">
                  <a:extLst>
                    <a:ext uri="{9D8B030D-6E8A-4147-A177-3AD203B41FA5}">
                      <a16:colId xmlns:a16="http://schemas.microsoft.com/office/drawing/2014/main" val="1024421761"/>
                    </a:ext>
                  </a:extLst>
                </a:gridCol>
                <a:gridCol w="1527485">
                  <a:extLst>
                    <a:ext uri="{9D8B030D-6E8A-4147-A177-3AD203B41FA5}">
                      <a16:colId xmlns:a16="http://schemas.microsoft.com/office/drawing/2014/main" val="3472946712"/>
                    </a:ext>
                  </a:extLst>
                </a:gridCol>
              </a:tblGrid>
              <a:tr h="800100">
                <a:tc rowSpan="2">
                  <a:txBody>
                    <a:bodyPr/>
                    <a:lstStyle/>
                    <a:p>
                      <a:pPr marL="0" marR="0" lvl="0" indent="0" algn="l">
                        <a:lnSpc>
                          <a:spcPct val="100000"/>
                        </a:lnSpc>
                        <a:spcBef>
                          <a:spcPts val="0"/>
                        </a:spcBef>
                        <a:spcAft>
                          <a:spcPts val="0"/>
                        </a:spcAft>
                        <a:buNone/>
                      </a:pPr>
                      <a:endParaRPr lang="en-GB" sz="1200" u="none" strike="noStrike" noProof="0"/>
                    </a:p>
                    <a:p>
                      <a:pPr marL="0" marR="0" lvl="0" indent="0" algn="l">
                        <a:lnSpc>
                          <a:spcPct val="100000"/>
                        </a:lnSpc>
                        <a:spcBef>
                          <a:spcPts val="0"/>
                        </a:spcBef>
                        <a:spcAft>
                          <a:spcPts val="0"/>
                        </a:spcAft>
                        <a:buNone/>
                      </a:pPr>
                      <a:r>
                        <a:rPr lang="en-GB" sz="1200" u="none" strike="noStrike" noProof="0"/>
                        <a:t>Enhance ability to respond </a:t>
                      </a:r>
                      <a:r>
                        <a:rPr lang="en-GB" sz="1200" b="0" u="none" strike="noStrike" noProof="0"/>
                        <a:t>through increased awareness and </a:t>
                      </a:r>
                      <a:r>
                        <a:rPr lang="en-GB" sz="1200" b="0" u="none" strike="noStrike" baseline="0" noProof="0"/>
                        <a:t> knowledge</a:t>
                      </a:r>
                      <a:endParaRPr lang="en-GB" sz="1200" b="0" u="none" strike="noStrike" noProof="0"/>
                    </a:p>
                    <a:p>
                      <a:pPr lvl="0">
                        <a:buNone/>
                      </a:pPr>
                      <a:endParaRPr lang="en-US" sz="1200">
                        <a:latin typeface="Arial" panose="020B0604020202020204" pitchFamily="34" charset="0"/>
                        <a:cs typeface="Arial" panose="020B0604020202020204" pitchFamily="34" charset="0"/>
                      </a:endParaRPr>
                    </a:p>
                  </a:txBody>
                  <a:tcPr marL="68580" marR="68580" marT="34290" marB="34290"/>
                </a:tc>
                <a:tc>
                  <a:txBody>
                    <a:bodyPr/>
                    <a:lstStyle/>
                    <a:p>
                      <a:pPr algn="l" rtl="0" fontAlgn="base"/>
                      <a:r>
                        <a:rPr lang="en-GB" sz="1200" b="1">
                          <a:effectLst/>
                        </a:rPr>
                        <a:t>Provide climate</a:t>
                      </a:r>
                      <a:r>
                        <a:rPr lang="en-GB" sz="1200" b="1" baseline="0">
                          <a:effectLst/>
                        </a:rPr>
                        <a:t> change </a:t>
                      </a:r>
                      <a:r>
                        <a:rPr lang="en-GB" sz="1200" b="1">
                          <a:effectLst/>
                        </a:rPr>
                        <a:t>training to parks employees and volunteers</a:t>
                      </a:r>
                      <a:r>
                        <a:rPr lang="en-GB" sz="1200" b="0">
                          <a:effectLst/>
                        </a:rPr>
                        <a:t>:  how is my service at risks from climate change and</a:t>
                      </a:r>
                      <a:r>
                        <a:rPr lang="en-GB" sz="1200" b="0" baseline="0">
                          <a:effectLst/>
                        </a:rPr>
                        <a:t> how can this be addressed? </a:t>
                      </a:r>
                      <a:endParaRPr lang="en-GB" sz="1200" b="0" i="0">
                        <a:effectLst/>
                        <a:latin typeface="Arial" panose="020B0604020202020204" pitchFamily="34" charset="0"/>
                        <a:cs typeface="Arial" panose="020B0604020202020204" pitchFamily="34" charset="0"/>
                      </a:endParaRPr>
                    </a:p>
                  </a:txBody>
                  <a:tcPr marL="68580" marR="68580" marT="34290" marB="34290" anchor="b"/>
                </a:tc>
                <a:tc>
                  <a:txBody>
                    <a:bodyPr/>
                    <a:lstStyle/>
                    <a:p>
                      <a:pPr lvl="0" algn="l">
                        <a:buNone/>
                      </a:pPr>
                      <a:r>
                        <a:rPr lang="en-GB" sz="1200" b="0">
                          <a:effectLst/>
                        </a:rPr>
                        <a:t>1-2 years</a:t>
                      </a:r>
                      <a:endParaRPr lang="en-GB" sz="1200" b="0">
                        <a:effectLst/>
                        <a:latin typeface="Arial" panose="020B0604020202020204" pitchFamily="34" charset="0"/>
                        <a:cs typeface="Arial" panose="020B0604020202020204" pitchFamily="34" charset="0"/>
                      </a:endParaRPr>
                    </a:p>
                  </a:txBody>
                  <a:tcPr marL="68580" marR="68580" marT="34290" marB="34290" anchor="b"/>
                </a:tc>
                <a:tc>
                  <a:txBody>
                    <a:bodyPr/>
                    <a:lstStyle/>
                    <a:p>
                      <a:pPr lvl="0" algn="l">
                        <a:buNone/>
                      </a:pPr>
                      <a:r>
                        <a:rPr lang="en-GB" sz="1200" b="0" u="none" strike="noStrike" noProof="0">
                          <a:effectLst/>
                        </a:rPr>
                        <a:t>Lead Department and relevant services/external bodies</a:t>
                      </a:r>
                      <a:endParaRPr lang="en-US" sz="1200" b="0">
                        <a:latin typeface="Arial" panose="020B0604020202020204" pitchFamily="34" charset="0"/>
                        <a:cs typeface="Arial" panose="020B0604020202020204" pitchFamily="34" charset="0"/>
                      </a:endParaRPr>
                    </a:p>
                  </a:txBody>
                  <a:tcPr marL="68580" marR="68580" marT="34290" marB="34290" anchor="b"/>
                </a:tc>
                <a:extLst>
                  <a:ext uri="{0D108BD9-81ED-4DB2-BD59-A6C34878D82A}">
                    <a16:rowId xmlns:a16="http://schemas.microsoft.com/office/drawing/2014/main" val="1358850011"/>
                  </a:ext>
                </a:extLst>
              </a:tr>
              <a:tr h="800100">
                <a:tc vMerge="1">
                  <a:txBody>
                    <a:bodyPr/>
                    <a:lstStyle/>
                    <a:p>
                      <a:endParaRPr lang="en-GB"/>
                    </a:p>
                  </a:txBody>
                  <a:tcPr/>
                </a:tc>
                <a:tc>
                  <a:txBody>
                    <a:bodyPr/>
                    <a:lstStyle/>
                    <a:p>
                      <a:pPr algn="l" rtl="0" fontAlgn="base"/>
                      <a:r>
                        <a:rPr lang="en-GB" sz="1200">
                          <a:effectLst/>
                        </a:rPr>
                        <a:t>Provide</a:t>
                      </a:r>
                      <a:r>
                        <a:rPr lang="en-GB" sz="1200" baseline="0">
                          <a:effectLst/>
                        </a:rPr>
                        <a:t> climate change  training </a:t>
                      </a:r>
                      <a:r>
                        <a:rPr lang="en-GB" sz="1200">
                          <a:effectLst/>
                        </a:rPr>
                        <a:t>and engage with elected members </a:t>
                      </a:r>
                      <a:endParaRPr lang="en-GB" sz="1200" b="0" i="0">
                        <a:effectLst/>
                        <a:latin typeface="Arial" panose="020B0604020202020204" pitchFamily="34" charset="0"/>
                        <a:cs typeface="Arial" panose="020B0604020202020204" pitchFamily="34" charset="0"/>
                      </a:endParaRPr>
                    </a:p>
                  </a:txBody>
                  <a:tcPr marL="68580" marR="68580" marT="34290" marB="34290" anchor="b"/>
                </a:tc>
                <a:tc>
                  <a:txBody>
                    <a:bodyPr/>
                    <a:lstStyle/>
                    <a:p>
                      <a:pPr lvl="0" algn="l">
                        <a:buNone/>
                      </a:pPr>
                      <a:r>
                        <a:rPr lang="en-GB" sz="1200">
                          <a:effectLst/>
                        </a:rPr>
                        <a:t>1-2 years</a:t>
                      </a:r>
                      <a:endParaRPr lang="en-GB" sz="1200">
                        <a:effectLst/>
                        <a:latin typeface="Arial" panose="020B0604020202020204" pitchFamily="34" charset="0"/>
                        <a:cs typeface="Arial" panose="020B0604020202020204" pitchFamily="34" charset="0"/>
                      </a:endParaRPr>
                    </a:p>
                  </a:txBody>
                  <a:tcPr marL="68580" marR="68580" marT="34290" marB="34290" anchor="b"/>
                </a:tc>
                <a:tc>
                  <a:txBody>
                    <a:bodyPr/>
                    <a:lstStyle/>
                    <a:p>
                      <a:pPr lvl="0" algn="l">
                        <a:buNone/>
                      </a:pPr>
                      <a:r>
                        <a:rPr lang="en-GB" sz="1200" u="none" strike="noStrike" noProof="0">
                          <a:effectLst/>
                        </a:rPr>
                        <a:t>Lead Department and relevant services/external bodies</a:t>
                      </a:r>
                      <a:endParaRPr lang="en-US" sz="1200">
                        <a:latin typeface="Arial" panose="020B0604020202020204" pitchFamily="34" charset="0"/>
                        <a:cs typeface="Arial" panose="020B0604020202020204" pitchFamily="34" charset="0"/>
                      </a:endParaRPr>
                    </a:p>
                  </a:txBody>
                  <a:tcPr marL="68580" marR="68580" marT="34290" marB="34290" anchor="b"/>
                </a:tc>
                <a:extLst>
                  <a:ext uri="{0D108BD9-81ED-4DB2-BD59-A6C34878D82A}">
                    <a16:rowId xmlns:a16="http://schemas.microsoft.com/office/drawing/2014/main" val="1838641165"/>
                  </a:ext>
                </a:extLst>
              </a:tr>
            </a:tbl>
          </a:graphicData>
        </a:graphic>
      </p:graphicFrame>
      <p:sp>
        <p:nvSpPr>
          <p:cNvPr id="13" name="TextBox 12">
            <a:extLst>
              <a:ext uri="{FF2B5EF4-FFF2-40B4-BE49-F238E27FC236}">
                <a16:creationId xmlns:a16="http://schemas.microsoft.com/office/drawing/2014/main" id="{DFD2A3FC-27E9-4B69-B2F1-46CB1247ABE8}"/>
              </a:ext>
            </a:extLst>
          </p:cNvPr>
          <p:cNvSpPr txBox="1"/>
          <p:nvPr/>
        </p:nvSpPr>
        <p:spPr>
          <a:xfrm>
            <a:off x="2267857" y="832781"/>
            <a:ext cx="3218543"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200" b="1">
                <a:latin typeface="Arial" panose="020B0604020202020204" pitchFamily="34" charset="0"/>
                <a:cs typeface="Arial" panose="020B0604020202020204" pitchFamily="34" charset="0"/>
              </a:rPr>
              <a:t>Practical Actions (example):</a:t>
            </a:r>
          </a:p>
        </p:txBody>
      </p:sp>
      <p:sp>
        <p:nvSpPr>
          <p:cNvPr id="14" name="TextBox 13">
            <a:extLst>
              <a:ext uri="{FF2B5EF4-FFF2-40B4-BE49-F238E27FC236}">
                <a16:creationId xmlns:a16="http://schemas.microsoft.com/office/drawing/2014/main" id="{6E536986-BDFE-434E-BE94-D42361E8E50D}"/>
              </a:ext>
            </a:extLst>
          </p:cNvPr>
          <p:cNvSpPr txBox="1"/>
          <p:nvPr/>
        </p:nvSpPr>
        <p:spPr>
          <a:xfrm>
            <a:off x="2267857" y="4625109"/>
            <a:ext cx="4412379"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200" b="1">
                <a:latin typeface="Arial" panose="020B0604020202020204" pitchFamily="34" charset="0"/>
                <a:cs typeface="Arial" panose="020B0604020202020204" pitchFamily="34" charset="0"/>
              </a:rPr>
              <a:t>Capacity / Governance Actions (example)</a:t>
            </a:r>
          </a:p>
        </p:txBody>
      </p:sp>
      <p:sp>
        <p:nvSpPr>
          <p:cNvPr id="15" name="TextBox 14">
            <a:extLst>
              <a:ext uri="{FF2B5EF4-FFF2-40B4-BE49-F238E27FC236}">
                <a16:creationId xmlns:a16="http://schemas.microsoft.com/office/drawing/2014/main" id="{83586317-4290-4424-B359-F70EAE9DD955}"/>
              </a:ext>
            </a:extLst>
          </p:cNvPr>
          <p:cNvSpPr txBox="1"/>
          <p:nvPr/>
        </p:nvSpPr>
        <p:spPr>
          <a:xfrm>
            <a:off x="2229283" y="387768"/>
            <a:ext cx="7654946"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b="1">
                <a:latin typeface="Arial" panose="020B0604020202020204" pitchFamily="34" charset="0"/>
                <a:cs typeface="Arial" panose="020B0604020202020204" pitchFamily="34" charset="0"/>
              </a:rPr>
              <a:t>Organisational adaptation planning actions fall broadly into two categories:</a:t>
            </a:r>
          </a:p>
        </p:txBody>
      </p:sp>
      <p:pic>
        <p:nvPicPr>
          <p:cNvPr id="4" name="Picture 3">
            <a:extLst>
              <a:ext uri="{FF2B5EF4-FFF2-40B4-BE49-F238E27FC236}">
                <a16:creationId xmlns:a16="http://schemas.microsoft.com/office/drawing/2014/main" id="{16D58AF5-C7B3-0145-5DA3-06A14319D7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0326" y="67962"/>
            <a:ext cx="873704" cy="368139"/>
          </a:xfrm>
          <a:prstGeom prst="rect">
            <a:avLst/>
          </a:prstGeom>
        </p:spPr>
      </p:pic>
    </p:spTree>
    <p:extLst>
      <p:ext uri="{BB962C8B-B14F-4D97-AF65-F5344CB8AC3E}">
        <p14:creationId xmlns:p14="http://schemas.microsoft.com/office/powerpoint/2010/main" val="3834509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94171" y="-91638"/>
            <a:ext cx="4490278" cy="694963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pic>
        <p:nvPicPr>
          <p:cNvPr id="5" name="Picture 4">
            <a:extLst>
              <a:ext uri="{FF2B5EF4-FFF2-40B4-BE49-F238E27FC236}">
                <a16:creationId xmlns:a16="http://schemas.microsoft.com/office/drawing/2014/main" id="{0F054529-FC32-461B-AA95-AB59DED81A47}"/>
              </a:ext>
            </a:extLst>
          </p:cNvPr>
          <p:cNvPicPr>
            <a:picLocks noChangeAspect="1"/>
          </p:cNvPicPr>
          <p:nvPr/>
        </p:nvPicPr>
        <p:blipFill rotWithShape="1">
          <a:blip r:embed="rId2"/>
          <a:srcRect l="30140" t="30127" r="28616" b="10904"/>
          <a:stretch/>
        </p:blipFill>
        <p:spPr>
          <a:xfrm>
            <a:off x="587345" y="1266738"/>
            <a:ext cx="6844744" cy="5505073"/>
          </a:xfrm>
          <a:prstGeom prst="rect">
            <a:avLst/>
          </a:prstGeom>
        </p:spPr>
      </p:pic>
      <p:pic>
        <p:nvPicPr>
          <p:cNvPr id="7" name="Picture 6">
            <a:extLst>
              <a:ext uri="{FF2B5EF4-FFF2-40B4-BE49-F238E27FC236}">
                <a16:creationId xmlns:a16="http://schemas.microsoft.com/office/drawing/2014/main" id="{29017906-EAE6-4390-BF8C-9A32AC9A2A24}"/>
              </a:ext>
            </a:extLst>
          </p:cNvPr>
          <p:cNvPicPr>
            <a:picLocks noChangeAspect="1"/>
          </p:cNvPicPr>
          <p:nvPr/>
        </p:nvPicPr>
        <p:blipFill rotWithShape="1">
          <a:blip r:embed="rId3"/>
          <a:srcRect t="10478" r="9018" b="53658"/>
          <a:stretch/>
        </p:blipFill>
        <p:spPr>
          <a:xfrm>
            <a:off x="8057897" y="2672901"/>
            <a:ext cx="3504188" cy="1737186"/>
          </a:xfrm>
          <a:prstGeom prst="rect">
            <a:avLst/>
          </a:prstGeom>
        </p:spPr>
      </p:pic>
      <p:sp>
        <p:nvSpPr>
          <p:cNvPr id="3" name="TextBox 2">
            <a:extLst>
              <a:ext uri="{FF2B5EF4-FFF2-40B4-BE49-F238E27FC236}">
                <a16:creationId xmlns:a16="http://schemas.microsoft.com/office/drawing/2014/main" id="{D56D75D5-C37D-4F67-8BD8-AE03667A2E58}"/>
              </a:ext>
            </a:extLst>
          </p:cNvPr>
          <p:cNvSpPr txBox="1"/>
          <p:nvPr/>
        </p:nvSpPr>
        <p:spPr>
          <a:xfrm>
            <a:off x="637563" y="343949"/>
            <a:ext cx="6258188" cy="461665"/>
          </a:xfrm>
          <a:prstGeom prst="rect">
            <a:avLst/>
          </a:prstGeom>
          <a:noFill/>
        </p:spPr>
        <p:txBody>
          <a:bodyPr wrap="square" rtlCol="0">
            <a:spAutoFit/>
          </a:bodyPr>
          <a:lstStyle/>
          <a:p>
            <a:r>
              <a:rPr lang="en-GB" sz="2400" b="1"/>
              <a:t>The Five Steps to creating an Adaptation Plan…</a:t>
            </a:r>
          </a:p>
        </p:txBody>
      </p:sp>
      <p:grpSp>
        <p:nvGrpSpPr>
          <p:cNvPr id="23" name="Group 22">
            <a:extLst>
              <a:ext uri="{FF2B5EF4-FFF2-40B4-BE49-F238E27FC236}">
                <a16:creationId xmlns:a16="http://schemas.microsoft.com/office/drawing/2014/main" id="{7D36138E-6C26-4547-9AAD-77978CB33BB3}"/>
              </a:ext>
            </a:extLst>
          </p:cNvPr>
          <p:cNvGrpSpPr/>
          <p:nvPr/>
        </p:nvGrpSpPr>
        <p:grpSpPr>
          <a:xfrm>
            <a:off x="4430785" y="1419138"/>
            <a:ext cx="3560098" cy="3183870"/>
            <a:chOff x="4430785" y="1419138"/>
            <a:chExt cx="3560098" cy="3183870"/>
          </a:xfrm>
        </p:grpSpPr>
        <p:sp>
          <p:nvSpPr>
            <p:cNvPr id="10" name="Oval 9">
              <a:extLst>
                <a:ext uri="{FF2B5EF4-FFF2-40B4-BE49-F238E27FC236}">
                  <a16:creationId xmlns:a16="http://schemas.microsoft.com/office/drawing/2014/main" id="{473686A9-9270-4E34-8A18-DFCA132F408D}"/>
                </a:ext>
              </a:extLst>
            </p:cNvPr>
            <p:cNvSpPr/>
            <p:nvPr/>
          </p:nvSpPr>
          <p:spPr>
            <a:xfrm>
              <a:off x="5556622" y="3587940"/>
              <a:ext cx="2139193" cy="101506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E1C88DA-2A0B-4CE6-BD3F-B95A29EAF86F}"/>
                </a:ext>
              </a:extLst>
            </p:cNvPr>
            <p:cNvSpPr/>
            <p:nvPr/>
          </p:nvSpPr>
          <p:spPr>
            <a:xfrm>
              <a:off x="4430785" y="1419138"/>
              <a:ext cx="2139193" cy="101506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43C27DD6-57C8-490D-8FBF-0AA4093146E9}"/>
                </a:ext>
              </a:extLst>
            </p:cNvPr>
            <p:cNvCxnSpPr>
              <a:cxnSpLocks/>
              <a:stCxn id="4" idx="1"/>
            </p:cNvCxnSpPr>
            <p:nvPr/>
          </p:nvCxnSpPr>
          <p:spPr>
            <a:xfrm flipH="1" flipV="1">
              <a:off x="6358855" y="2269638"/>
              <a:ext cx="1632028" cy="69966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C44267-A6AC-4482-80BF-FD9E332A1015}"/>
                </a:ext>
              </a:extLst>
            </p:cNvPr>
            <p:cNvCxnSpPr>
              <a:cxnSpLocks/>
              <a:stCxn id="4" idx="1"/>
              <a:endCxn id="10" idx="7"/>
            </p:cNvCxnSpPr>
            <p:nvPr/>
          </p:nvCxnSpPr>
          <p:spPr>
            <a:xfrm flipH="1">
              <a:off x="7382537" y="2969300"/>
              <a:ext cx="608346" cy="7672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A6E2F9AD-7682-4006-A4DB-AAA93568FE1E}"/>
              </a:ext>
            </a:extLst>
          </p:cNvPr>
          <p:cNvSpPr txBox="1"/>
          <p:nvPr/>
        </p:nvSpPr>
        <p:spPr>
          <a:xfrm>
            <a:off x="8030552" y="1839939"/>
            <a:ext cx="3424849" cy="646331"/>
          </a:xfrm>
          <a:prstGeom prst="rect">
            <a:avLst/>
          </a:prstGeom>
          <a:noFill/>
        </p:spPr>
        <p:txBody>
          <a:bodyPr wrap="square" rtlCol="0">
            <a:spAutoFit/>
          </a:bodyPr>
          <a:lstStyle/>
          <a:p>
            <a:r>
              <a:rPr lang="en-GB" b="1"/>
              <a:t>Today’s meeting is covering elements of Step 1 and Step 2…</a:t>
            </a:r>
          </a:p>
        </p:txBody>
      </p:sp>
      <p:pic>
        <p:nvPicPr>
          <p:cNvPr id="9" name="Picture 8">
            <a:extLst>
              <a:ext uri="{FF2B5EF4-FFF2-40B4-BE49-F238E27FC236}">
                <a16:creationId xmlns:a16="http://schemas.microsoft.com/office/drawing/2014/main" id="{AFD2CB00-8438-E056-FC44-ED89BEC39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0326" y="67962"/>
            <a:ext cx="873704" cy="368139"/>
          </a:xfrm>
          <a:prstGeom prst="rect">
            <a:avLst/>
          </a:prstGeom>
        </p:spPr>
      </p:pic>
    </p:spTree>
    <p:extLst>
      <p:ext uri="{BB962C8B-B14F-4D97-AF65-F5344CB8AC3E}">
        <p14:creationId xmlns:p14="http://schemas.microsoft.com/office/powerpoint/2010/main" val="3511803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94171" y="-2160"/>
            <a:ext cx="4402314" cy="686016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pic>
        <p:nvPicPr>
          <p:cNvPr id="5" name="Picture 4">
            <a:extLst>
              <a:ext uri="{FF2B5EF4-FFF2-40B4-BE49-F238E27FC236}">
                <a16:creationId xmlns:a16="http://schemas.microsoft.com/office/drawing/2014/main" id="{0F054529-FC32-461B-AA95-AB59DED81A47}"/>
              </a:ext>
            </a:extLst>
          </p:cNvPr>
          <p:cNvPicPr>
            <a:picLocks noChangeAspect="1"/>
          </p:cNvPicPr>
          <p:nvPr/>
        </p:nvPicPr>
        <p:blipFill rotWithShape="1">
          <a:blip r:embed="rId2"/>
          <a:srcRect l="30140" t="30127" r="28616" b="10904"/>
          <a:stretch/>
        </p:blipFill>
        <p:spPr>
          <a:xfrm>
            <a:off x="437091" y="1213076"/>
            <a:ext cx="6844744" cy="5505073"/>
          </a:xfrm>
          <a:prstGeom prst="rect">
            <a:avLst/>
          </a:prstGeom>
        </p:spPr>
      </p:pic>
      <p:sp>
        <p:nvSpPr>
          <p:cNvPr id="3" name="TextBox 2">
            <a:extLst>
              <a:ext uri="{FF2B5EF4-FFF2-40B4-BE49-F238E27FC236}">
                <a16:creationId xmlns:a16="http://schemas.microsoft.com/office/drawing/2014/main" id="{D56D75D5-C37D-4F67-8BD8-AE03667A2E58}"/>
              </a:ext>
            </a:extLst>
          </p:cNvPr>
          <p:cNvSpPr txBox="1"/>
          <p:nvPr/>
        </p:nvSpPr>
        <p:spPr>
          <a:xfrm>
            <a:off x="637563" y="343949"/>
            <a:ext cx="6258188" cy="461665"/>
          </a:xfrm>
          <a:prstGeom prst="rect">
            <a:avLst/>
          </a:prstGeom>
          <a:noFill/>
        </p:spPr>
        <p:txBody>
          <a:bodyPr wrap="square" rtlCol="0">
            <a:spAutoFit/>
          </a:bodyPr>
          <a:lstStyle/>
          <a:p>
            <a:r>
              <a:rPr lang="en-GB" sz="2400" b="1"/>
              <a:t>The Five Steps to creating an Adaptation Plan…</a:t>
            </a:r>
          </a:p>
        </p:txBody>
      </p:sp>
      <p:sp>
        <p:nvSpPr>
          <p:cNvPr id="4" name="TextBox 3">
            <a:extLst>
              <a:ext uri="{FF2B5EF4-FFF2-40B4-BE49-F238E27FC236}">
                <a16:creationId xmlns:a16="http://schemas.microsoft.com/office/drawing/2014/main" id="{98197834-3F34-4EF8-8453-9081CA991D02}"/>
              </a:ext>
            </a:extLst>
          </p:cNvPr>
          <p:cNvSpPr txBox="1"/>
          <p:nvPr/>
        </p:nvSpPr>
        <p:spPr>
          <a:xfrm>
            <a:off x="7998067" y="343949"/>
            <a:ext cx="3556370" cy="6740307"/>
          </a:xfrm>
          <a:prstGeom prst="rect">
            <a:avLst/>
          </a:prstGeom>
          <a:noFill/>
        </p:spPr>
        <p:txBody>
          <a:bodyPr wrap="square" rtlCol="0">
            <a:spAutoFit/>
          </a:bodyPr>
          <a:lstStyle/>
          <a:p>
            <a:r>
              <a:rPr lang="en-GB" b="1"/>
              <a:t>The Next Steps will be:</a:t>
            </a:r>
          </a:p>
          <a:p>
            <a:endParaRPr lang="en-GB" b="1"/>
          </a:p>
          <a:p>
            <a:r>
              <a:rPr lang="en-GB" b="1">
                <a:solidFill>
                  <a:srgbClr val="C00000"/>
                </a:solidFill>
              </a:rPr>
              <a:t>Step 3 – Identify and Prioritise Actions (2 further workshops)</a:t>
            </a:r>
          </a:p>
          <a:p>
            <a:pPr marL="285750" indent="-285750">
              <a:buFont typeface="Arial" panose="020B0604020202020204" pitchFamily="34" charset="0"/>
              <a:buChar char="•"/>
            </a:pPr>
            <a:r>
              <a:rPr lang="en-GB"/>
              <a:t>Develop Climate Risk Register </a:t>
            </a:r>
            <a:r>
              <a:rPr lang="en-GB" sz="1600" i="1"/>
              <a:t>(based on information gathered during today’s session)</a:t>
            </a:r>
          </a:p>
          <a:p>
            <a:pPr marL="285750" indent="-285750">
              <a:buFont typeface="Arial" panose="020B0604020202020204" pitchFamily="34" charset="0"/>
              <a:buChar char="•"/>
            </a:pPr>
            <a:r>
              <a:rPr lang="en-GB"/>
              <a:t>Create Vision and Objectives</a:t>
            </a:r>
          </a:p>
          <a:p>
            <a:pPr marL="285750" indent="-285750">
              <a:buFont typeface="Arial" panose="020B0604020202020204" pitchFamily="34" charset="0"/>
              <a:buChar char="•"/>
            </a:pPr>
            <a:r>
              <a:rPr lang="en-GB"/>
              <a:t>Co-create action plan with all services</a:t>
            </a:r>
          </a:p>
          <a:p>
            <a:pPr marL="285750" indent="-285750">
              <a:buFont typeface="Arial" panose="020B0604020202020204" pitchFamily="34" charset="0"/>
              <a:buChar char="•"/>
            </a:pPr>
            <a:r>
              <a:rPr lang="en-GB"/>
              <a:t>Ratify</a:t>
            </a:r>
          </a:p>
          <a:p>
            <a:pPr marL="285750" indent="-285750">
              <a:buFont typeface="Arial" panose="020B0604020202020204" pitchFamily="34" charset="0"/>
              <a:buChar char="•"/>
            </a:pPr>
            <a:endParaRPr lang="en-GB"/>
          </a:p>
          <a:p>
            <a:r>
              <a:rPr lang="en-GB" b="1">
                <a:solidFill>
                  <a:srgbClr val="C00000"/>
                </a:solidFill>
              </a:rPr>
              <a:t>Step 4 – Take Action</a:t>
            </a:r>
          </a:p>
          <a:p>
            <a:pPr marL="285750" indent="-285750">
              <a:buFont typeface="Arial" panose="020B0604020202020204" pitchFamily="34" charset="0"/>
              <a:buChar char="•"/>
            </a:pPr>
            <a:r>
              <a:rPr lang="en-GB"/>
              <a:t>Implement the Plan, with heads of service taking responsibility for their key areas.</a:t>
            </a:r>
          </a:p>
          <a:p>
            <a:pPr marL="285750" indent="-285750">
              <a:buFont typeface="Arial" panose="020B0604020202020204" pitchFamily="34" charset="0"/>
              <a:buChar char="•"/>
            </a:pPr>
            <a:endParaRPr lang="en-GB"/>
          </a:p>
          <a:p>
            <a:r>
              <a:rPr lang="en-GB" b="1">
                <a:solidFill>
                  <a:srgbClr val="C00000"/>
                </a:solidFill>
              </a:rPr>
              <a:t>Step 5 – Monitor, Review and Evaluate</a:t>
            </a:r>
          </a:p>
          <a:p>
            <a:pPr marL="285750" indent="-285750">
              <a:buFont typeface="Arial" panose="020B0604020202020204" pitchFamily="34" charset="0"/>
              <a:buChar char="•"/>
            </a:pPr>
            <a:r>
              <a:rPr lang="en-GB"/>
              <a:t>Agree a review process, monitored at intervals by regular working group meetings.</a:t>
            </a:r>
          </a:p>
          <a:p>
            <a:endParaRPr lang="en-GB" b="1"/>
          </a:p>
          <a:p>
            <a:pPr marL="285750" indent="-285750">
              <a:buFont typeface="Arial" panose="020B0604020202020204" pitchFamily="34" charset="0"/>
              <a:buChar char="•"/>
            </a:pPr>
            <a:endParaRPr lang="en-GB" b="1"/>
          </a:p>
        </p:txBody>
      </p:sp>
      <p:pic>
        <p:nvPicPr>
          <p:cNvPr id="10" name="Picture 9">
            <a:extLst>
              <a:ext uri="{FF2B5EF4-FFF2-40B4-BE49-F238E27FC236}">
                <a16:creationId xmlns:a16="http://schemas.microsoft.com/office/drawing/2014/main" id="{8E729736-53AE-E06C-BB79-4207B06C7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26" y="67962"/>
            <a:ext cx="873704" cy="368139"/>
          </a:xfrm>
          <a:prstGeom prst="rect">
            <a:avLst/>
          </a:prstGeom>
        </p:spPr>
      </p:pic>
    </p:spTree>
    <p:extLst>
      <p:ext uri="{BB962C8B-B14F-4D97-AF65-F5344CB8AC3E}">
        <p14:creationId xmlns:p14="http://schemas.microsoft.com/office/powerpoint/2010/main" val="1210324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872EEC-729F-4723-8B50-3675FE128F31}"/>
              </a:ext>
            </a:extLst>
          </p:cNvPr>
          <p:cNvSpPr txBox="1"/>
          <p:nvPr/>
        </p:nvSpPr>
        <p:spPr>
          <a:xfrm>
            <a:off x="376721" y="889000"/>
            <a:ext cx="5472879" cy="5600605"/>
          </a:xfrm>
          <a:prstGeom prst="rect">
            <a:avLst/>
          </a:prstGeom>
          <a:solidFill>
            <a:schemeClr val="accent1">
              <a:lumMod val="20000"/>
              <a:lumOff val="80000"/>
            </a:schemeClr>
          </a:solidFill>
        </p:spPr>
        <p:txBody>
          <a:bodyPr wrap="square" rtlCol="0">
            <a:spAutoFit/>
          </a:bodyPr>
          <a:lstStyle/>
          <a:p>
            <a:endParaRPr lang="en-GB"/>
          </a:p>
        </p:txBody>
      </p:sp>
      <p:sp>
        <p:nvSpPr>
          <p:cNvPr id="2" name="Rectangle 1">
            <a:extLst>
              <a:ext uri="{FF2B5EF4-FFF2-40B4-BE49-F238E27FC236}">
                <a16:creationId xmlns:a16="http://schemas.microsoft.com/office/drawing/2014/main" id="{B272C747-1DF1-445D-8096-8DAFDA3412FF}"/>
              </a:ext>
            </a:extLst>
          </p:cNvPr>
          <p:cNvSpPr/>
          <p:nvPr/>
        </p:nvSpPr>
        <p:spPr>
          <a:xfrm>
            <a:off x="111894" y="226082"/>
            <a:ext cx="6724509" cy="461665"/>
          </a:xfrm>
          <a:prstGeom prst="rect">
            <a:avLst/>
          </a:prstGeom>
        </p:spPr>
        <p:txBody>
          <a:bodyPr wrap="square">
            <a:spAutoFit/>
          </a:bodyPr>
          <a:lstStyle/>
          <a:p>
            <a:pPr algn="ctr"/>
            <a:r>
              <a:rPr lang="en-GB" sz="2400" b="1"/>
              <a:t>The Decision-making Environment after COVID</a:t>
            </a:r>
          </a:p>
        </p:txBody>
      </p:sp>
      <p:sp>
        <p:nvSpPr>
          <p:cNvPr id="3" name="Rectangle 2">
            <a:extLst>
              <a:ext uri="{FF2B5EF4-FFF2-40B4-BE49-F238E27FC236}">
                <a16:creationId xmlns:a16="http://schemas.microsoft.com/office/drawing/2014/main" id="{13884DA5-F8C4-4020-9ADF-663D608806C2}"/>
              </a:ext>
            </a:extLst>
          </p:cNvPr>
          <p:cNvSpPr/>
          <p:nvPr/>
        </p:nvSpPr>
        <p:spPr>
          <a:xfrm>
            <a:off x="6470116" y="4335169"/>
            <a:ext cx="4711609" cy="2154436"/>
          </a:xfrm>
          <a:prstGeom prst="rect">
            <a:avLst/>
          </a:prstGeom>
        </p:spPr>
        <p:txBody>
          <a:bodyPr wrap="square">
            <a:spAutoFit/>
          </a:bodyPr>
          <a:lstStyle/>
          <a:p>
            <a:pPr marL="285750" indent="-285750" algn="ctr">
              <a:buFont typeface="Arial" panose="020B0604020202020204" pitchFamily="34" charset="0"/>
              <a:buChar char="•"/>
            </a:pPr>
            <a:endParaRPr lang="en-GB" b="1"/>
          </a:p>
          <a:p>
            <a:endParaRPr lang="en-GB" sz="2000"/>
          </a:p>
          <a:p>
            <a:pPr algn="ctr"/>
            <a:r>
              <a:rPr lang="en-GB" sz="2000" b="1" i="1">
                <a:solidFill>
                  <a:srgbClr val="C00000"/>
                </a:solidFill>
              </a:rPr>
              <a:t>“Let’s take the opportunity to re-imagine our society and make the change for a happier, healthier future for all citizens.”</a:t>
            </a:r>
          </a:p>
          <a:p>
            <a:pPr algn="ctr"/>
            <a:endParaRPr lang="en-GB"/>
          </a:p>
          <a:p>
            <a:pPr marL="285750" indent="-285750" algn="ctr">
              <a:buFont typeface="Arial" panose="020B0604020202020204" pitchFamily="34" charset="0"/>
              <a:buChar char="•"/>
            </a:pPr>
            <a:endParaRPr lang="en-GB"/>
          </a:p>
        </p:txBody>
      </p:sp>
      <p:pic>
        <p:nvPicPr>
          <p:cNvPr id="8" name="Picture 7">
            <a:extLst>
              <a:ext uri="{FF2B5EF4-FFF2-40B4-BE49-F238E27FC236}">
                <a16:creationId xmlns:a16="http://schemas.microsoft.com/office/drawing/2014/main" id="{8CC7FD77-368E-475F-BA41-41280BCC93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126" b="-309"/>
          <a:stretch/>
        </p:blipFill>
        <p:spPr>
          <a:xfrm>
            <a:off x="3113160" y="3376321"/>
            <a:ext cx="2641786" cy="2565004"/>
          </a:xfrm>
          <a:prstGeom prst="rect">
            <a:avLst/>
          </a:prstGeom>
        </p:spPr>
      </p:pic>
      <p:pic>
        <p:nvPicPr>
          <p:cNvPr id="10" name="Picture 9">
            <a:extLst>
              <a:ext uri="{FF2B5EF4-FFF2-40B4-BE49-F238E27FC236}">
                <a16:creationId xmlns:a16="http://schemas.microsoft.com/office/drawing/2014/main" id="{AF7221DD-EE55-4539-AD57-75D3C2D191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38" r="24642"/>
          <a:stretch/>
        </p:blipFill>
        <p:spPr>
          <a:xfrm>
            <a:off x="470190" y="3388892"/>
            <a:ext cx="2549501" cy="2539861"/>
          </a:xfrm>
          <a:prstGeom prst="rect">
            <a:avLst/>
          </a:prstGeom>
        </p:spPr>
      </p:pic>
      <p:sp>
        <p:nvSpPr>
          <p:cNvPr id="14" name="TextBox 13">
            <a:extLst>
              <a:ext uri="{FF2B5EF4-FFF2-40B4-BE49-F238E27FC236}">
                <a16:creationId xmlns:a16="http://schemas.microsoft.com/office/drawing/2014/main" id="{7F6884EE-E2D1-4926-A9B7-D72DB0478FE1}"/>
              </a:ext>
            </a:extLst>
          </p:cNvPr>
          <p:cNvSpPr txBox="1"/>
          <p:nvPr/>
        </p:nvSpPr>
        <p:spPr>
          <a:xfrm>
            <a:off x="6324999" y="1037219"/>
            <a:ext cx="5202573" cy="3724096"/>
          </a:xfrm>
          <a:prstGeom prst="rect">
            <a:avLst/>
          </a:prstGeom>
          <a:noFill/>
        </p:spPr>
        <p:txBody>
          <a:bodyPr wrap="square" lIns="91440" tIns="45720" rIns="91440" bIns="45720" anchor="t">
            <a:spAutoFit/>
          </a:bodyPr>
          <a:lstStyle/>
          <a:p>
            <a:r>
              <a:rPr lang="en-GB" sz="2000" b="1" dirty="0"/>
              <a:t>What are we building on?</a:t>
            </a:r>
          </a:p>
          <a:p>
            <a:pPr marL="285750" indent="-285750">
              <a:buFont typeface="Arial" panose="020B0604020202020204" pitchFamily="34" charset="0"/>
              <a:buChar char="•"/>
            </a:pPr>
            <a:r>
              <a:rPr lang="en-GB" sz="1800" dirty="0"/>
              <a:t>Increased value of nature</a:t>
            </a:r>
            <a:endParaRPr lang="en-GB" sz="1800" dirty="0">
              <a:cs typeface="Calibri"/>
            </a:endParaRPr>
          </a:p>
          <a:p>
            <a:pPr marL="285750" indent="-285750">
              <a:buFont typeface="Arial" panose="020B0604020202020204" pitchFamily="34" charset="0"/>
              <a:buChar char="•"/>
            </a:pPr>
            <a:r>
              <a:rPr lang="en-GB" sz="1800" dirty="0"/>
              <a:t>Organisations can move at pace and scale when required</a:t>
            </a:r>
            <a:endParaRPr lang="en-GB" sz="1800" dirty="0">
              <a:cs typeface="Calibri"/>
            </a:endParaRPr>
          </a:p>
          <a:p>
            <a:pPr marL="342900" indent="-342900">
              <a:buFont typeface="Arial" panose="020B0604020202020204" pitchFamily="34" charset="0"/>
              <a:buChar char="•"/>
            </a:pPr>
            <a:r>
              <a:rPr lang="en-GB" dirty="0"/>
              <a:t>Community</a:t>
            </a:r>
            <a:r>
              <a:rPr lang="en-GB" sz="1800" dirty="0"/>
              <a:t> Resilience, partnership, volunteering</a:t>
            </a:r>
            <a:endParaRPr lang="en-GB" sz="1800" dirty="0">
              <a:cs typeface="Calibri" panose="020F0502020204030204"/>
            </a:endParaRPr>
          </a:p>
          <a:p>
            <a:pPr marL="342900" indent="-342900">
              <a:buFont typeface="Arial" panose="020B0604020202020204" pitchFamily="34" charset="0"/>
              <a:buChar char="•"/>
            </a:pPr>
            <a:r>
              <a:rPr lang="en-GB" sz="1800" dirty="0"/>
              <a:t>Uncertainty in longer supply chains</a:t>
            </a:r>
            <a:endParaRPr lang="en-GB" sz="1800" dirty="0">
              <a:cs typeface="Calibri"/>
            </a:endParaRPr>
          </a:p>
          <a:p>
            <a:pPr marL="342900" indent="-342900">
              <a:buFont typeface="Arial" panose="020B0604020202020204" pitchFamily="34" charset="0"/>
              <a:buChar char="•"/>
            </a:pPr>
            <a:r>
              <a:rPr lang="en-GB" sz="1800" dirty="0"/>
              <a:t>Attention drawn to existing social inequalities</a:t>
            </a:r>
            <a:endParaRPr lang="en-GB" sz="1800" dirty="0">
              <a:cs typeface="Calibri"/>
            </a:endParaRPr>
          </a:p>
          <a:p>
            <a:pPr marL="342900" indent="-342900">
              <a:buFont typeface="Arial" panose="020B0604020202020204" pitchFamily="34" charset="0"/>
              <a:buChar char="•"/>
            </a:pPr>
            <a:r>
              <a:rPr lang="en-GB" dirty="0"/>
              <a:t>C</a:t>
            </a:r>
            <a:r>
              <a:rPr lang="en-GB" sz="1800" dirty="0"/>
              <a:t>o-operation and risk management roles of central and local government</a:t>
            </a:r>
            <a:endParaRPr lang="en-GB" sz="1800" dirty="0">
              <a:cs typeface="Calibri"/>
            </a:endParaRPr>
          </a:p>
          <a:p>
            <a:pPr marL="342900" indent="-342900">
              <a:buFont typeface="Arial" panose="020B0604020202020204" pitchFamily="34" charset="0"/>
              <a:buChar char="•"/>
            </a:pPr>
            <a:r>
              <a:rPr lang="en-GB" dirty="0"/>
              <a:t>Renewed p</a:t>
            </a:r>
            <a:r>
              <a:rPr lang="en-GB" sz="1800" dirty="0"/>
              <a:t>ublic appreciation of scientific expertise</a:t>
            </a:r>
            <a:endParaRPr lang="en-GB" sz="1800" dirty="0">
              <a:cs typeface="Calibri"/>
            </a:endParaRPr>
          </a:p>
          <a:p>
            <a:pPr marL="342900" indent="-342900">
              <a:buFont typeface="Arial" panose="020B0604020202020204" pitchFamily="34" charset="0"/>
              <a:buChar char="•"/>
            </a:pPr>
            <a:r>
              <a:rPr lang="en-GB" sz="1800" dirty="0"/>
              <a:t>Green Recovery</a:t>
            </a:r>
            <a:endParaRPr lang="en-GB" sz="1800" dirty="0">
              <a:cs typeface="Calibri"/>
            </a:endParaRPr>
          </a:p>
          <a:p>
            <a:pPr marL="342900" indent="-342900">
              <a:buFont typeface="Arial" panose="020B0604020202020204" pitchFamily="34" charset="0"/>
              <a:buChar char="•"/>
            </a:pPr>
            <a:endParaRPr lang="en-GB" sz="1800"/>
          </a:p>
        </p:txBody>
      </p:sp>
      <p:sp>
        <p:nvSpPr>
          <p:cNvPr id="16" name="TextBox 15">
            <a:extLst>
              <a:ext uri="{FF2B5EF4-FFF2-40B4-BE49-F238E27FC236}">
                <a16:creationId xmlns:a16="http://schemas.microsoft.com/office/drawing/2014/main" id="{02C6DB28-C68E-49C9-8C34-8A61609C1D0F}"/>
              </a:ext>
            </a:extLst>
          </p:cNvPr>
          <p:cNvSpPr txBox="1"/>
          <p:nvPr/>
        </p:nvSpPr>
        <p:spPr>
          <a:xfrm>
            <a:off x="437949" y="1101660"/>
            <a:ext cx="5429053" cy="1508105"/>
          </a:xfrm>
          <a:prstGeom prst="rect">
            <a:avLst/>
          </a:prstGeom>
          <a:noFill/>
        </p:spPr>
        <p:txBody>
          <a:bodyPr wrap="square">
            <a:spAutoFit/>
          </a:bodyPr>
          <a:lstStyle/>
          <a:p>
            <a:r>
              <a:rPr lang="en-GB" sz="2000" b="1"/>
              <a:t>Barriers to Response:</a:t>
            </a:r>
          </a:p>
          <a:p>
            <a:r>
              <a:rPr lang="en-GB" sz="1800"/>
              <a:t>Furlough, Remote Working, Interruption to Decision-making, Resource Constraints</a:t>
            </a:r>
          </a:p>
          <a:p>
            <a:endParaRPr lang="en-GB" sz="1800"/>
          </a:p>
          <a:p>
            <a:r>
              <a:rPr lang="en-GB" sz="1800"/>
              <a:t>Adaptation Planning must be as efficient as possible</a:t>
            </a:r>
          </a:p>
        </p:txBody>
      </p:sp>
      <p:pic>
        <p:nvPicPr>
          <p:cNvPr id="5" name="Picture 4">
            <a:extLst>
              <a:ext uri="{FF2B5EF4-FFF2-40B4-BE49-F238E27FC236}">
                <a16:creationId xmlns:a16="http://schemas.microsoft.com/office/drawing/2014/main" id="{1302990C-4964-C0EC-AFE4-5F674E00E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0326" y="67962"/>
            <a:ext cx="873704" cy="3681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0"/>
            <a:ext cx="12192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sp>
        <p:nvSpPr>
          <p:cNvPr id="11" name="Rectangle 10"/>
          <p:cNvSpPr/>
          <p:nvPr/>
        </p:nvSpPr>
        <p:spPr>
          <a:xfrm>
            <a:off x="2053620" y="3615150"/>
            <a:ext cx="8098110" cy="430887"/>
          </a:xfrm>
          <a:prstGeom prst="rect">
            <a:avLst/>
          </a:prstGeom>
        </p:spPr>
        <p:txBody>
          <a:bodyPr wrap="square" lIns="91440" tIns="45720" rIns="91440" bIns="45720" anchor="t">
            <a:spAutoFit/>
          </a:bodyPr>
          <a:lstStyle/>
          <a:p>
            <a:pPr algn="ctr" fontAlgn="base"/>
            <a:r>
              <a:rPr lang="en-GB" sz="2200" b="1">
                <a:solidFill>
                  <a:schemeClr val="tx1">
                    <a:lumMod val="85000"/>
                    <a:lumOff val="15000"/>
                  </a:schemeClr>
                </a:solidFill>
                <a:latin typeface="Calibri"/>
                <a:cs typeface="Arial"/>
              </a:rPr>
              <a:t>Terms of Reference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10" y="2196497"/>
            <a:ext cx="1219370" cy="1105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293" y="2187746"/>
            <a:ext cx="1219370" cy="11050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05" y="2196497"/>
            <a:ext cx="1219370" cy="1105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552" y="2187746"/>
            <a:ext cx="1219370" cy="11050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9281" y="2187746"/>
            <a:ext cx="1219370" cy="110505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41975" y="255246"/>
            <a:ext cx="1116124" cy="475077"/>
          </a:xfrm>
          <a:prstGeom prst="rect">
            <a:avLst/>
          </a:prstGeom>
        </p:spPr>
      </p:pic>
    </p:spTree>
    <p:extLst>
      <p:ext uri="{BB962C8B-B14F-4D97-AF65-F5344CB8AC3E}">
        <p14:creationId xmlns:p14="http://schemas.microsoft.com/office/powerpoint/2010/main" val="429462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C6AF0E-38A4-BF4B-8A59-F8C8031DBDCE}"/>
              </a:ext>
            </a:extLst>
          </p:cNvPr>
          <p:cNvSpPr/>
          <p:nvPr/>
        </p:nvSpPr>
        <p:spPr>
          <a:xfrm>
            <a:off x="-5364" y="-62277"/>
            <a:ext cx="7040529" cy="702846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998907" y="2125098"/>
            <a:ext cx="8490204" cy="1400383"/>
          </a:xfrm>
          <a:prstGeom prst="rect">
            <a:avLst/>
          </a:prstGeom>
        </p:spPr>
        <p:txBody>
          <a:bodyPr wrap="square">
            <a:spAutoFit/>
          </a:bodyPr>
          <a:lstStyle/>
          <a:p>
            <a:pPr algn="ctr"/>
            <a:endParaRPr lang="en-GB" sz="1700" b="1"/>
          </a:p>
          <a:p>
            <a:pPr algn="ctr"/>
            <a:endParaRPr lang="en-GB" sz="1700"/>
          </a:p>
          <a:p>
            <a:pPr algn="ctr"/>
            <a:endParaRPr lang="en-GB" sz="1700"/>
          </a:p>
          <a:p>
            <a:pPr algn="ctr"/>
            <a:endParaRPr lang="en-GB" sz="1700"/>
          </a:p>
          <a:p>
            <a:pPr algn="ctr"/>
            <a:endParaRPr lang="en-GB" sz="17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3293" y="60463"/>
            <a:ext cx="1116124" cy="475077"/>
          </a:xfrm>
          <a:prstGeom prst="rect">
            <a:avLst/>
          </a:prstGeom>
        </p:spPr>
      </p:pic>
      <p:sp>
        <p:nvSpPr>
          <p:cNvPr id="10" name="TextBox 9"/>
          <p:cNvSpPr txBox="1"/>
          <p:nvPr/>
        </p:nvSpPr>
        <p:spPr>
          <a:xfrm>
            <a:off x="647450" y="541585"/>
            <a:ext cx="5909424" cy="5601533"/>
          </a:xfrm>
          <a:prstGeom prst="rect">
            <a:avLst/>
          </a:prstGeom>
          <a:noFill/>
        </p:spPr>
        <p:txBody>
          <a:bodyPr wrap="square" lIns="91440" tIns="45720" rIns="91440" bIns="45720" rtlCol="0" anchor="t">
            <a:spAutoFit/>
          </a:bodyPr>
          <a:lstStyle/>
          <a:p>
            <a:r>
              <a:rPr lang="en-US" sz="2400" b="1"/>
              <a:t>What is Your Role?</a:t>
            </a:r>
          </a:p>
          <a:p>
            <a:endParaRPr lang="en-US" b="1"/>
          </a:p>
          <a:p>
            <a:r>
              <a:rPr lang="en-US"/>
              <a:t> </a:t>
            </a:r>
          </a:p>
          <a:p>
            <a:pPr marL="285750" indent="-285750">
              <a:buFont typeface="Arial" panose="020B0604020202020204" pitchFamily="34" charset="0"/>
              <a:buChar char="•"/>
            </a:pPr>
            <a:r>
              <a:rPr lang="en-US" sz="2000"/>
              <a:t>A member of a dedicated climate working group, giving your time to undertake ‘adaptation planning.’</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Help gather representation from all services, using local insight and knowledge, and actively participating in the group.</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Act as a central point of information and action – </a:t>
            </a:r>
          </a:p>
          <a:p>
            <a:pPr marL="742950" lvl="1" indent="-285750">
              <a:buFont typeface="Arial" panose="020B0604020202020204" pitchFamily="34" charset="0"/>
              <a:buChar char="•"/>
            </a:pPr>
            <a:r>
              <a:rPr lang="en-US" sz="2000"/>
              <a:t>Approaching other staff to gather information for the group, </a:t>
            </a:r>
          </a:p>
          <a:p>
            <a:pPr marL="742950" lvl="1" indent="-285750">
              <a:buFont typeface="Arial" panose="020B0604020202020204" pitchFamily="34" charset="0"/>
              <a:buChar char="•"/>
            </a:pPr>
            <a:r>
              <a:rPr lang="en-US" sz="2000"/>
              <a:t>Working with colleagues and senior staff to develop actions for the plan, and </a:t>
            </a:r>
          </a:p>
          <a:p>
            <a:pPr marL="742950" lvl="1" indent="-285750">
              <a:buFont typeface="Arial" panose="020B0604020202020204" pitchFamily="34" charset="0"/>
              <a:buChar char="•"/>
            </a:pPr>
            <a:r>
              <a:rPr lang="en-US" sz="2000"/>
              <a:t>Acting as an ‘adaptation champion’ in your service area/department.</a:t>
            </a:r>
            <a:endParaRPr lang="en-US" sz="2000">
              <a:cs typeface="Calibri"/>
            </a:endParaRPr>
          </a:p>
          <a:p>
            <a:endParaRPr lang="en-US"/>
          </a:p>
        </p:txBody>
      </p:sp>
      <p:pic>
        <p:nvPicPr>
          <p:cNvPr id="11" name="Picture 10">
            <a:extLst>
              <a:ext uri="{FF2B5EF4-FFF2-40B4-BE49-F238E27FC236}">
                <a16:creationId xmlns:a16="http://schemas.microsoft.com/office/drawing/2014/main" id="{5FE3C0F9-CABD-41A0-BE9C-A95AF666A118}"/>
              </a:ext>
            </a:extLst>
          </p:cNvPr>
          <p:cNvPicPr>
            <a:picLocks noChangeAspect="1"/>
          </p:cNvPicPr>
          <p:nvPr/>
        </p:nvPicPr>
        <p:blipFill rotWithShape="1">
          <a:blip r:embed="rId3"/>
          <a:srcRect b="22122"/>
          <a:stretch/>
        </p:blipFill>
        <p:spPr>
          <a:xfrm>
            <a:off x="7418666" y="2125098"/>
            <a:ext cx="4367954" cy="3027544"/>
          </a:xfrm>
          <a:prstGeom prst="rect">
            <a:avLst/>
          </a:prstGeom>
        </p:spPr>
      </p:pic>
    </p:spTree>
    <p:extLst>
      <p:ext uri="{BB962C8B-B14F-4D97-AF65-F5344CB8AC3E}">
        <p14:creationId xmlns:p14="http://schemas.microsoft.com/office/powerpoint/2010/main" val="328564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8582" y="211924"/>
            <a:ext cx="1116124" cy="475077"/>
          </a:xfrm>
          <a:prstGeom prst="rect">
            <a:avLst/>
          </a:prstGeom>
        </p:spPr>
      </p:pic>
      <p:sp>
        <p:nvSpPr>
          <p:cNvPr id="5" name="Rectangle 5">
            <a:extLst>
              <a:ext uri="{FF2B5EF4-FFF2-40B4-BE49-F238E27FC236}">
                <a16:creationId xmlns:a16="http://schemas.microsoft.com/office/drawing/2014/main" id="{8BFDD37C-4526-44D9-9DCC-0E396A2B4870}"/>
              </a:ext>
            </a:extLst>
          </p:cNvPr>
          <p:cNvSpPr>
            <a:spLocks noChangeArrowheads="1"/>
          </p:cNvSpPr>
          <p:nvPr/>
        </p:nvSpPr>
        <p:spPr bwMode="auto">
          <a:xfrm>
            <a:off x="1169727" y="368139"/>
            <a:ext cx="9859107"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effectLst/>
                <a:latin typeface="Calibri"/>
                <a:cs typeface="Calibri"/>
              </a:rPr>
              <a:t>Terms of Reference</a:t>
            </a:r>
            <a:r>
              <a:rPr kumimoji="0" lang="en-GB" altLang="en-US" sz="2000" b="0" i="0" u="none" strike="noStrike" cap="none" normalizeH="0" baseline="0" dirty="0">
                <a:ln>
                  <a:noFill/>
                </a:ln>
                <a:effectLst/>
                <a:latin typeface="Calibri"/>
                <a:cs typeface="Calibri"/>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effectLst/>
                <a:latin typeface="Calibri"/>
                <a:cs typeface="Calibri"/>
              </a:rPr>
              <a:t>The Local Government Climate Action Network (LGCAN) aims to support councils to deliver the following action from the NI Climate Change Adaptation Programme as agreed by SOLACE: </a:t>
            </a:r>
            <a:r>
              <a:rPr kumimoji="0" lang="en-GB" altLang="en-US" b="0" i="1" u="none" strike="noStrike" cap="none" normalizeH="0" baseline="0" dirty="0">
                <a:ln>
                  <a:noFill/>
                </a:ln>
                <a:solidFill>
                  <a:srgbClr val="000000"/>
                </a:solidFill>
                <a:effectLst/>
                <a:latin typeface="Calibri"/>
                <a:cs typeface="Calibri"/>
              </a:rPr>
              <a:t>“Work with councils to embed the adaptation planning cycle across local council planning with the aim of encouraging councils to complete a minimum of Step 1 by 2021 and Step 4 by 2024”</a:t>
            </a:r>
            <a:r>
              <a:rPr kumimoji="0" lang="en-GB" altLang="en-US" b="0" i="0" u="none" strike="noStrike" cap="none" normalizeH="0" baseline="0" dirty="0">
                <a:ln>
                  <a:noFill/>
                </a:ln>
                <a:solidFill>
                  <a:srgbClr val="000000"/>
                </a:solidFill>
                <a:effectLst/>
                <a:latin typeface="Calibri"/>
                <a:cs typeface="Calibri"/>
              </a:rPr>
              <a:t>.  </a:t>
            </a:r>
            <a:r>
              <a:rPr kumimoji="0" lang="en-GB" altLang="en-US" b="0" i="0" u="none" strike="noStrike" cap="none" normalizeH="0" baseline="0" dirty="0">
                <a:ln>
                  <a:noFill/>
                </a:ln>
                <a:effectLst/>
                <a:latin typeface="Calibri"/>
                <a:cs typeface="Calibri"/>
              </a:rPr>
              <a:t> </a:t>
            </a:r>
            <a:endParaRPr lang="en-GB" altLang="en-US" b="0" i="0" u="none" strike="noStrike" cap="none" normalizeH="0" baseline="0" dirty="0">
              <a:ln>
                <a:noFill/>
              </a:ln>
              <a:effectLst/>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b="1" dirty="0">
                <a:solidFill>
                  <a:srgbClr val="FF0000"/>
                </a:solidFill>
                <a:latin typeface="Calibri"/>
                <a:cs typeface="Calibri"/>
              </a:rPr>
              <a:t>Your Organisation </a:t>
            </a:r>
            <a:r>
              <a:rPr kumimoji="0" lang="en-GB" altLang="en-US" b="1" i="0" u="none" strike="noStrike" cap="none" normalizeH="0" baseline="0" dirty="0">
                <a:ln>
                  <a:noFill/>
                </a:ln>
                <a:solidFill>
                  <a:srgbClr val="000000"/>
                </a:solidFill>
                <a:effectLst/>
                <a:latin typeface="Calibri"/>
                <a:cs typeface="Calibri"/>
              </a:rPr>
              <a:t>Climate Adaptation Sub-group aims to:</a:t>
            </a:r>
            <a:r>
              <a:rPr kumimoji="0" lang="en-GB" altLang="en-US" b="0" i="0" u="none" strike="noStrike" cap="none" normalizeH="0" baseline="0" dirty="0">
                <a:ln>
                  <a:noFill/>
                </a:ln>
                <a:effectLst/>
                <a:latin typeface="Calibri"/>
                <a:cs typeface="Calibri"/>
              </a:rPr>
              <a:t> </a:t>
            </a:r>
            <a:endParaRPr lang="en-GB" altLang="en-US" b="0" i="0" u="none" strike="noStrike" cap="none" normalizeH="0" baseline="0" dirty="0">
              <a:ln>
                <a:noFill/>
              </a:ln>
              <a:effectLst/>
              <a:latin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pPr>
            <a:r>
              <a:rPr kumimoji="0" lang="en-GB" altLang="en-US" b="0" i="0" u="none" strike="noStrike" cap="none" normalizeH="0" baseline="0" dirty="0">
                <a:ln>
                  <a:noFill/>
                </a:ln>
                <a:effectLst/>
                <a:latin typeface="Calibri"/>
                <a:cs typeface="Calibri"/>
              </a:rPr>
              <a:t>Develop an engaged partnership to guide, create and implement a climate adaptation plan for council, and communicate progress with colleagues. </a:t>
            </a:r>
            <a:endParaRPr lang="en-GB" altLang="en-US" b="0" i="0" u="none" strike="noStrike" cap="none" normalizeH="0" baseline="0" dirty="0">
              <a:ln>
                <a:noFill/>
              </a:ln>
              <a:effectLst/>
              <a:latin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pPr>
            <a:r>
              <a:rPr kumimoji="0" lang="en-GB" altLang="en-US" b="0" i="0" u="none" strike="noStrike" cap="none" normalizeH="0" baseline="0" dirty="0">
                <a:ln>
                  <a:noFill/>
                </a:ln>
                <a:effectLst/>
                <a:latin typeface="Calibri"/>
                <a:cs typeface="Calibri"/>
              </a:rPr>
              <a:t>Provide a platform for knowledge and expertise from colleagues to be applied to climate adaptation, </a:t>
            </a:r>
            <a:endParaRPr lang="en-GB" altLang="en-US" b="0" i="0" u="none" strike="noStrike" cap="none" normalizeH="0" baseline="0" dirty="0">
              <a:ln>
                <a:noFill/>
              </a:ln>
              <a:effectLst/>
              <a:latin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pPr>
            <a:r>
              <a:rPr kumimoji="0" lang="en-GB" altLang="en-US" b="0" i="0" u="none" strike="noStrike" cap="none" normalizeH="0" baseline="0" dirty="0">
                <a:ln>
                  <a:noFill/>
                </a:ln>
                <a:effectLst/>
                <a:latin typeface="Calibri"/>
                <a:cs typeface="Calibri"/>
              </a:rPr>
              <a:t>Support the 'adaptation lead’; including provision of resource, information and guidance</a:t>
            </a:r>
            <a:r>
              <a:rPr lang="en-GB" altLang="en-US" dirty="0">
                <a:latin typeface="Calibri"/>
                <a:cs typeface="Calibri"/>
              </a:rPr>
              <a:t>,</a:t>
            </a:r>
            <a:endParaRPr lang="en-GB" altLang="en-US" b="0" i="0" u="none" strike="noStrike" cap="none" normalizeH="0" baseline="0" dirty="0">
              <a:ln>
                <a:noFill/>
              </a:ln>
              <a:effectLst/>
              <a:latin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pPr>
            <a:r>
              <a:rPr kumimoji="0" lang="en-GB" altLang="en-US" b="0" i="0" u="none" strike="noStrike" cap="none" normalizeH="0" baseline="0" dirty="0">
                <a:ln>
                  <a:noFill/>
                </a:ln>
                <a:effectLst/>
                <a:latin typeface="Calibri"/>
                <a:cs typeface="Calibri"/>
              </a:rPr>
              <a:t>Engage colleagues and wider stakeholders to advise on development and adoption of actions for each service</a:t>
            </a:r>
            <a:r>
              <a:rPr lang="en-GB" altLang="en-US" dirty="0">
                <a:latin typeface="Calibri"/>
                <a:cs typeface="Calibri"/>
              </a:rPr>
              <a:t>,</a:t>
            </a:r>
            <a:endParaRPr lang="en-GB" altLang="en-US" b="0" i="0" u="none" strike="noStrike" cap="none" normalizeH="0" baseline="0" dirty="0">
              <a:ln>
                <a:noFill/>
              </a:ln>
              <a:effectLst/>
              <a:latin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pPr>
            <a:r>
              <a:rPr kumimoji="0" lang="en-GB" altLang="en-US" b="0" i="0" u="none" strike="noStrike" cap="none" normalizeH="0" baseline="0" dirty="0">
                <a:ln>
                  <a:noFill/>
                </a:ln>
                <a:effectLst/>
                <a:latin typeface="Calibri"/>
                <a:cs typeface="Calibri"/>
              </a:rPr>
              <a:t>Review and finalise Adaptation Plan</a:t>
            </a:r>
            <a:r>
              <a:rPr lang="en-GB" altLang="en-US" dirty="0">
                <a:latin typeface="Calibri"/>
                <a:cs typeface="Calibri"/>
              </a:rPr>
              <a:t>,</a:t>
            </a:r>
            <a:endParaRPr lang="en-GB" altLang="en-US" b="0" i="0" u="none" strike="noStrike" cap="none" normalizeH="0" baseline="0" dirty="0">
              <a:ln>
                <a:noFill/>
              </a:ln>
              <a:effectLst/>
              <a:latin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a:buChar char="•"/>
              <a:tabLst/>
            </a:pPr>
            <a:r>
              <a:rPr kumimoji="0" lang="en-GB" altLang="en-US" b="0" i="0" u="none" strike="noStrike" cap="none" normalizeH="0" baseline="0" dirty="0">
                <a:ln>
                  <a:noFill/>
                </a:ln>
                <a:effectLst/>
                <a:latin typeface="Calibri"/>
                <a:cs typeface="Calibri"/>
              </a:rPr>
              <a:t>Take responsibility for adaptation plan implementation, monitoring and updates</a:t>
            </a:r>
            <a:r>
              <a:rPr lang="en-GB" altLang="en-US" dirty="0">
                <a:latin typeface="Calibri"/>
                <a:cs typeface="Calibri"/>
              </a:rPr>
              <a:t>.</a:t>
            </a:r>
            <a:endParaRPr lang="en-GB" altLang="en-US" b="0" i="0" u="none" strike="noStrike" cap="none" normalizeH="0" baseline="0" dirty="0">
              <a:ln>
                <a:noFill/>
              </a:ln>
              <a:effectLst/>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effectLst/>
                <a:latin typeface="Calibri"/>
                <a:cs typeface="Calibri"/>
              </a:rPr>
              <a:t>Time Requirement:</a:t>
            </a:r>
            <a:endParaRPr lang="en-GB" altLang="en-US" b="1" i="0" u="none" strike="noStrike" cap="none" normalizeH="0" baseline="0" dirty="0">
              <a:ln>
                <a:noFill/>
              </a:ln>
              <a:effectLst/>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latin typeface="Calibri"/>
                <a:cs typeface="Calibri"/>
              </a:rPr>
              <a:t>Meetings once a quarter, or as defined by the adaptation lead</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effectLst/>
                <a:latin typeface="Calibri"/>
                <a:cs typeface="Calibri"/>
              </a:rPr>
              <a:t>Regular communication with individual teams for buy-in, information sharing and gathering ideas for actions</a:t>
            </a:r>
            <a:endParaRPr lang="en-GB" altLang="en-US" b="0" i="0" u="none" strike="noStrike" cap="none" normalizeH="0" baseline="0" dirty="0">
              <a:ln>
                <a:noFill/>
              </a:ln>
              <a:effectLst/>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12046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4482" y="212614"/>
            <a:ext cx="1116124" cy="475077"/>
          </a:xfrm>
          <a:prstGeom prst="rect">
            <a:avLst/>
          </a:prstGeom>
        </p:spPr>
      </p:pic>
      <p:sp>
        <p:nvSpPr>
          <p:cNvPr id="5" name="Rectangle 5">
            <a:extLst>
              <a:ext uri="{FF2B5EF4-FFF2-40B4-BE49-F238E27FC236}">
                <a16:creationId xmlns:a16="http://schemas.microsoft.com/office/drawing/2014/main" id="{8BFDD37C-4526-44D9-9DCC-0E396A2B4870}"/>
              </a:ext>
            </a:extLst>
          </p:cNvPr>
          <p:cNvSpPr>
            <a:spLocks noChangeArrowheads="1"/>
          </p:cNvSpPr>
          <p:nvPr/>
        </p:nvSpPr>
        <p:spPr bwMode="auto">
          <a:xfrm>
            <a:off x="1267126" y="632351"/>
            <a:ext cx="926534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endParaRPr lang="en-GB" altLang="en-US" sz="1200">
              <a:latin typeface="Calibri" panose="020F0502020204030204" pitchFamily="34" charset="0"/>
              <a:cs typeface="Calibri" panose="020F0502020204030204" pitchFamily="34" charset="0"/>
            </a:endParaRPr>
          </a:p>
          <a:p>
            <a:r>
              <a:rPr lang="en-GB">
                <a:latin typeface="Calibri"/>
                <a:cs typeface="Calibri"/>
              </a:rPr>
              <a:t>Responsibility:</a:t>
            </a:r>
          </a:p>
          <a:p>
            <a:endParaRPr lang="en-GB" sz="1200">
              <a:latin typeface="Calibri"/>
              <a:cs typeface="Calibri"/>
            </a:endParaRPr>
          </a:p>
          <a:p>
            <a:r>
              <a:rPr lang="en-GB" b="1">
                <a:latin typeface="Calibri"/>
                <a:cs typeface="Calibri"/>
              </a:rPr>
              <a:t>Working Group Members</a:t>
            </a:r>
            <a:r>
              <a:rPr lang="en-US">
                <a:latin typeface="Calibri"/>
                <a:cs typeface="Calibri"/>
              </a:rPr>
              <a:t> </a:t>
            </a:r>
          </a:p>
          <a:p>
            <a:r>
              <a:rPr lang="en-GB">
                <a:latin typeface="Calibri"/>
                <a:cs typeface="Calibri"/>
              </a:rPr>
              <a:t>Attend meetings and engage wherever possible to allow for a vibrant exchange of ideas</a:t>
            </a:r>
            <a:r>
              <a:rPr lang="en-US">
                <a:latin typeface="Calibri"/>
                <a:cs typeface="Calibri"/>
              </a:rPr>
              <a:t> </a:t>
            </a:r>
          </a:p>
          <a:p>
            <a:r>
              <a:rPr lang="en-GB">
                <a:latin typeface="Calibri"/>
                <a:cs typeface="Calibri"/>
              </a:rPr>
              <a:t>Help to guide timeframe, vision and scope of the plan, including how it aligns with other council work</a:t>
            </a:r>
            <a:r>
              <a:rPr lang="en-US">
                <a:latin typeface="Calibri"/>
                <a:cs typeface="Calibri"/>
              </a:rPr>
              <a:t> </a:t>
            </a:r>
          </a:p>
          <a:p>
            <a:r>
              <a:rPr lang="en-GB">
                <a:latin typeface="Calibri"/>
                <a:cs typeface="Calibri"/>
              </a:rPr>
              <a:t>Support the adaptation lead wherever possible, including communicating with your own service colleagues and contributing actions.</a:t>
            </a:r>
            <a:r>
              <a:rPr lang="en-US">
                <a:latin typeface="Calibri"/>
                <a:cs typeface="Calibri"/>
              </a:rPr>
              <a:t> </a:t>
            </a:r>
          </a:p>
          <a:p>
            <a:r>
              <a:rPr lang="en-GB">
                <a:latin typeface="Calibri"/>
                <a:cs typeface="Calibri"/>
              </a:rPr>
              <a:t>Help to develop senior buy-in where possible</a:t>
            </a:r>
            <a:r>
              <a:rPr lang="en-US">
                <a:latin typeface="Calibri"/>
                <a:cs typeface="Calibri"/>
              </a:rPr>
              <a:t> </a:t>
            </a:r>
          </a:p>
          <a:p>
            <a:endParaRPr lang="en-GB" sz="1200">
              <a:latin typeface="Calibri"/>
              <a:cs typeface="Calibri"/>
            </a:endParaRPr>
          </a:p>
          <a:p>
            <a:r>
              <a:rPr lang="en-GB" b="1">
                <a:latin typeface="Calibri"/>
                <a:cs typeface="Calibri"/>
              </a:rPr>
              <a:t>Lead adaptation contacts</a:t>
            </a:r>
            <a:r>
              <a:rPr lang="en-GB">
                <a:latin typeface="Calibri"/>
                <a:cs typeface="Calibri"/>
              </a:rPr>
              <a:t> </a:t>
            </a:r>
          </a:p>
          <a:p>
            <a:r>
              <a:rPr lang="en-GB">
                <a:latin typeface="Calibri"/>
                <a:cs typeface="Calibri"/>
              </a:rPr>
              <a:t>Participate in multi-council LGCAN training meetings</a:t>
            </a:r>
            <a:r>
              <a:rPr lang="en-US">
                <a:latin typeface="Calibri"/>
                <a:cs typeface="Calibri"/>
              </a:rPr>
              <a:t> </a:t>
            </a:r>
          </a:p>
          <a:p>
            <a:r>
              <a:rPr lang="en-GB">
                <a:latin typeface="Calibri"/>
                <a:cs typeface="Calibri"/>
              </a:rPr>
              <a:t>Organise logistics and secretariat for internal working group meetings  </a:t>
            </a:r>
          </a:p>
          <a:p>
            <a:r>
              <a:rPr lang="en-GB">
                <a:latin typeface="Calibri"/>
                <a:cs typeface="Calibri"/>
              </a:rPr>
              <a:t>Coordinate work between meetings </a:t>
            </a:r>
          </a:p>
          <a:p>
            <a:r>
              <a:rPr lang="en-GB">
                <a:latin typeface="Calibri"/>
                <a:cs typeface="Calibri"/>
              </a:rPr>
              <a:t>Liaise with all other council groupings as necessary </a:t>
            </a:r>
          </a:p>
          <a:p>
            <a:endParaRPr lang="en-GB" sz="1200">
              <a:latin typeface="Calibri"/>
              <a:cs typeface="Calibri"/>
            </a:endParaRPr>
          </a:p>
          <a:p>
            <a:r>
              <a:rPr lang="en-GB" b="1">
                <a:latin typeface="Calibri"/>
                <a:cs typeface="Calibri"/>
              </a:rPr>
              <a:t>CNI</a:t>
            </a:r>
            <a:r>
              <a:rPr lang="en-US">
                <a:latin typeface="Calibri"/>
                <a:cs typeface="Calibri"/>
              </a:rPr>
              <a:t> </a:t>
            </a:r>
          </a:p>
          <a:p>
            <a:r>
              <a:rPr lang="en-GB">
                <a:latin typeface="Calibri"/>
                <a:cs typeface="Calibri"/>
              </a:rPr>
              <a:t>Provide training and support for council working group, adaptation lead and elected members</a:t>
            </a:r>
            <a:r>
              <a:rPr lang="en-US">
                <a:latin typeface="Calibri"/>
                <a:cs typeface="Calibri"/>
              </a:rPr>
              <a:t> </a:t>
            </a:r>
          </a:p>
          <a:p>
            <a:r>
              <a:rPr lang="en-GB">
                <a:latin typeface="Calibri"/>
                <a:cs typeface="Calibri"/>
              </a:rPr>
              <a:t>Provide a suite of guidance to follow </a:t>
            </a:r>
            <a:r>
              <a:rPr lang="en-US">
                <a:latin typeface="Calibri"/>
                <a:cs typeface="Calibri"/>
              </a:rPr>
              <a:t> </a:t>
            </a:r>
          </a:p>
        </p:txBody>
      </p:sp>
    </p:spTree>
    <p:extLst>
      <p:ext uri="{BB962C8B-B14F-4D97-AF65-F5344CB8AC3E}">
        <p14:creationId xmlns:p14="http://schemas.microsoft.com/office/powerpoint/2010/main" val="93464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0"/>
            <a:ext cx="12192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sp>
        <p:nvSpPr>
          <p:cNvPr id="11" name="Rectangle 10"/>
          <p:cNvSpPr/>
          <p:nvPr/>
        </p:nvSpPr>
        <p:spPr>
          <a:xfrm>
            <a:off x="2053620" y="3615150"/>
            <a:ext cx="8098110" cy="430887"/>
          </a:xfrm>
          <a:prstGeom prst="rect">
            <a:avLst/>
          </a:prstGeom>
        </p:spPr>
        <p:txBody>
          <a:bodyPr wrap="square" lIns="91440" tIns="45720" rIns="91440" bIns="45720" anchor="t">
            <a:spAutoFit/>
          </a:bodyPr>
          <a:lstStyle/>
          <a:p>
            <a:pPr algn="ctr" fontAlgn="base"/>
            <a:r>
              <a:rPr lang="en-GB" sz="2200">
                <a:solidFill>
                  <a:schemeClr val="tx1">
                    <a:lumMod val="85000"/>
                    <a:lumOff val="15000"/>
                  </a:schemeClr>
                </a:solidFill>
                <a:latin typeface="Calibri"/>
                <a:cs typeface="Arial"/>
              </a:rPr>
              <a:t>Why do we need an Adaptation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10" y="2196497"/>
            <a:ext cx="1219370" cy="1105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293" y="2187746"/>
            <a:ext cx="1219370" cy="11050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05" y="2196497"/>
            <a:ext cx="1219370" cy="1105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552" y="2187746"/>
            <a:ext cx="1219370" cy="11050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9281" y="2187746"/>
            <a:ext cx="1219370" cy="110505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1801" y="211719"/>
            <a:ext cx="1116124" cy="475077"/>
          </a:xfrm>
          <a:prstGeom prst="rect">
            <a:avLst/>
          </a:prstGeom>
        </p:spPr>
      </p:pic>
    </p:spTree>
    <p:extLst>
      <p:ext uri="{BB962C8B-B14F-4D97-AF65-F5344CB8AC3E}">
        <p14:creationId xmlns:p14="http://schemas.microsoft.com/office/powerpoint/2010/main" val="3165536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0"/>
            <a:ext cx="12192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sp>
        <p:nvSpPr>
          <p:cNvPr id="11" name="Rectangle 10"/>
          <p:cNvSpPr/>
          <p:nvPr/>
        </p:nvSpPr>
        <p:spPr>
          <a:xfrm>
            <a:off x="2053620" y="3615150"/>
            <a:ext cx="8098110" cy="430887"/>
          </a:xfrm>
          <a:prstGeom prst="rect">
            <a:avLst/>
          </a:prstGeom>
        </p:spPr>
        <p:txBody>
          <a:bodyPr wrap="square" lIns="91440" tIns="45720" rIns="91440" bIns="45720" anchor="t">
            <a:spAutoFit/>
          </a:bodyPr>
          <a:lstStyle/>
          <a:p>
            <a:pPr algn="ctr" fontAlgn="base"/>
            <a:r>
              <a:rPr lang="en-GB" sz="2200" b="1">
                <a:solidFill>
                  <a:schemeClr val="tx1">
                    <a:lumMod val="85000"/>
                    <a:lumOff val="15000"/>
                  </a:schemeClr>
                </a:solidFill>
                <a:latin typeface="Calibri"/>
                <a:cs typeface="Arial"/>
              </a:rPr>
              <a:t>Adaptation Scoping Exercise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10" y="2196497"/>
            <a:ext cx="1219370" cy="1105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293" y="2187746"/>
            <a:ext cx="1219370" cy="11050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05" y="2196497"/>
            <a:ext cx="1219370" cy="1105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552" y="2187746"/>
            <a:ext cx="1219370" cy="11050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9281" y="2187746"/>
            <a:ext cx="1219370" cy="110505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1074" y="180416"/>
            <a:ext cx="1116124" cy="475077"/>
          </a:xfrm>
          <a:prstGeom prst="rect">
            <a:avLst/>
          </a:prstGeom>
        </p:spPr>
      </p:pic>
    </p:spTree>
    <p:extLst>
      <p:ext uri="{BB962C8B-B14F-4D97-AF65-F5344CB8AC3E}">
        <p14:creationId xmlns:p14="http://schemas.microsoft.com/office/powerpoint/2010/main" val="2484046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88" y="77505"/>
            <a:ext cx="11234560" cy="874590"/>
          </a:xfrm>
        </p:spPr>
        <p:txBody>
          <a:bodyPr>
            <a:normAutofit/>
          </a:bodyPr>
          <a:lstStyle/>
          <a:p>
            <a:r>
              <a:rPr lang="en-GB" sz="2800"/>
              <a:t>The aim is to find your Major Alignments and Opportunities, e.g.…</a:t>
            </a:r>
          </a:p>
        </p:txBody>
      </p:sp>
      <p:sp>
        <p:nvSpPr>
          <p:cNvPr id="6" name="TextBox 5"/>
          <p:cNvSpPr txBox="1"/>
          <p:nvPr/>
        </p:nvSpPr>
        <p:spPr>
          <a:xfrm>
            <a:off x="9458394" y="1328604"/>
            <a:ext cx="1534052" cy="923330"/>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Major Central Government Project</a:t>
            </a:r>
          </a:p>
        </p:txBody>
      </p:sp>
      <p:sp>
        <p:nvSpPr>
          <p:cNvPr id="7" name="TextBox 6"/>
          <p:cNvSpPr txBox="1"/>
          <p:nvPr/>
        </p:nvSpPr>
        <p:spPr>
          <a:xfrm>
            <a:off x="3576090" y="1233970"/>
            <a:ext cx="1532793" cy="923330"/>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Local Development Plan</a:t>
            </a:r>
          </a:p>
        </p:txBody>
      </p:sp>
      <p:sp>
        <p:nvSpPr>
          <p:cNvPr id="8" name="TextBox 7"/>
          <p:cNvSpPr txBox="1"/>
          <p:nvPr/>
        </p:nvSpPr>
        <p:spPr>
          <a:xfrm>
            <a:off x="5328559" y="1250937"/>
            <a:ext cx="1354015" cy="646331"/>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Community Planning</a:t>
            </a:r>
          </a:p>
        </p:txBody>
      </p:sp>
      <p:sp>
        <p:nvSpPr>
          <p:cNvPr id="9" name="TextBox 8"/>
          <p:cNvSpPr txBox="1"/>
          <p:nvPr/>
        </p:nvSpPr>
        <p:spPr>
          <a:xfrm>
            <a:off x="5351981" y="2033827"/>
            <a:ext cx="1354015" cy="646331"/>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COVID Recovery</a:t>
            </a:r>
          </a:p>
        </p:txBody>
      </p:sp>
      <p:sp>
        <p:nvSpPr>
          <p:cNvPr id="11" name="TextBox 10"/>
          <p:cNvSpPr txBox="1"/>
          <p:nvPr/>
        </p:nvSpPr>
        <p:spPr>
          <a:xfrm>
            <a:off x="1531018" y="1233970"/>
            <a:ext cx="1855177" cy="923330"/>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Corporate Plan (under development)</a:t>
            </a:r>
          </a:p>
        </p:txBody>
      </p:sp>
      <p:sp>
        <p:nvSpPr>
          <p:cNvPr id="13" name="TextBox 12"/>
          <p:cNvSpPr txBox="1"/>
          <p:nvPr/>
        </p:nvSpPr>
        <p:spPr>
          <a:xfrm>
            <a:off x="5108883" y="5021533"/>
            <a:ext cx="1494693" cy="369332"/>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Procurement</a:t>
            </a:r>
          </a:p>
        </p:txBody>
      </p:sp>
      <p:sp>
        <p:nvSpPr>
          <p:cNvPr id="14" name="TextBox 13"/>
          <p:cNvSpPr txBox="1"/>
          <p:nvPr/>
        </p:nvSpPr>
        <p:spPr>
          <a:xfrm>
            <a:off x="813351" y="3995982"/>
            <a:ext cx="1653684" cy="923330"/>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Biodiversity Plan (under development)</a:t>
            </a:r>
          </a:p>
        </p:txBody>
      </p:sp>
      <p:sp>
        <p:nvSpPr>
          <p:cNvPr id="15" name="TextBox 14"/>
          <p:cNvSpPr txBox="1"/>
          <p:nvPr/>
        </p:nvSpPr>
        <p:spPr>
          <a:xfrm>
            <a:off x="5249561" y="5607063"/>
            <a:ext cx="1354015" cy="646331"/>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Emergency Plans</a:t>
            </a:r>
          </a:p>
        </p:txBody>
      </p:sp>
      <p:sp>
        <p:nvSpPr>
          <p:cNvPr id="17" name="TextBox 16"/>
          <p:cNvSpPr txBox="1"/>
          <p:nvPr/>
        </p:nvSpPr>
        <p:spPr>
          <a:xfrm>
            <a:off x="1946030" y="5158995"/>
            <a:ext cx="1702777" cy="1200329"/>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Green and Blue Infrastructure Plan (under development)</a:t>
            </a:r>
          </a:p>
        </p:txBody>
      </p:sp>
      <p:sp>
        <p:nvSpPr>
          <p:cNvPr id="23" name="TextBox 22"/>
          <p:cNvSpPr txBox="1"/>
          <p:nvPr/>
        </p:nvSpPr>
        <p:spPr>
          <a:xfrm>
            <a:off x="835278" y="3469796"/>
            <a:ext cx="3507208" cy="369332"/>
          </a:xfrm>
          <a:prstGeom prst="rect">
            <a:avLst/>
          </a:prstGeom>
          <a:noFill/>
          <a:ln>
            <a:noFill/>
          </a:ln>
        </p:spPr>
        <p:txBody>
          <a:bodyPr wrap="square" rtlCol="0">
            <a:spAutoFit/>
          </a:bodyPr>
          <a:lstStyle/>
          <a:p>
            <a:r>
              <a:rPr lang="en-GB" b="1"/>
              <a:t>Opportunities for Development</a:t>
            </a:r>
          </a:p>
        </p:txBody>
      </p:sp>
      <p:sp>
        <p:nvSpPr>
          <p:cNvPr id="25" name="TextBox 24"/>
          <p:cNvSpPr txBox="1"/>
          <p:nvPr/>
        </p:nvSpPr>
        <p:spPr>
          <a:xfrm>
            <a:off x="3477886" y="2241703"/>
            <a:ext cx="2008120" cy="369332"/>
          </a:xfrm>
          <a:prstGeom prst="rect">
            <a:avLst/>
          </a:prstGeom>
          <a:noFill/>
          <a:ln>
            <a:noFill/>
          </a:ln>
        </p:spPr>
        <p:txBody>
          <a:bodyPr wrap="square" rtlCol="0">
            <a:spAutoFit/>
          </a:bodyPr>
          <a:lstStyle/>
          <a:p>
            <a:r>
              <a:rPr lang="en-GB" b="1"/>
              <a:t>Major Initiatives</a:t>
            </a:r>
          </a:p>
        </p:txBody>
      </p:sp>
      <p:sp>
        <p:nvSpPr>
          <p:cNvPr id="26" name="TextBox 25"/>
          <p:cNvSpPr txBox="1"/>
          <p:nvPr/>
        </p:nvSpPr>
        <p:spPr>
          <a:xfrm>
            <a:off x="8842848" y="2329094"/>
            <a:ext cx="2008120" cy="369332"/>
          </a:xfrm>
          <a:prstGeom prst="rect">
            <a:avLst/>
          </a:prstGeom>
          <a:noFill/>
          <a:ln>
            <a:noFill/>
          </a:ln>
        </p:spPr>
        <p:txBody>
          <a:bodyPr wrap="square" rtlCol="0">
            <a:spAutoFit/>
          </a:bodyPr>
          <a:lstStyle/>
          <a:p>
            <a:r>
              <a:rPr lang="en-GB" b="1"/>
              <a:t>External Priorities</a:t>
            </a:r>
          </a:p>
        </p:txBody>
      </p:sp>
      <p:sp>
        <p:nvSpPr>
          <p:cNvPr id="27" name="TextBox 26"/>
          <p:cNvSpPr txBox="1"/>
          <p:nvPr/>
        </p:nvSpPr>
        <p:spPr>
          <a:xfrm>
            <a:off x="4875939" y="4307766"/>
            <a:ext cx="3613269" cy="369332"/>
          </a:xfrm>
          <a:prstGeom prst="rect">
            <a:avLst/>
          </a:prstGeom>
          <a:noFill/>
          <a:ln>
            <a:noFill/>
          </a:ln>
        </p:spPr>
        <p:txBody>
          <a:bodyPr wrap="square" rtlCol="0">
            <a:spAutoFit/>
          </a:bodyPr>
          <a:lstStyle/>
          <a:p>
            <a:r>
              <a:rPr lang="en-GB" b="1"/>
              <a:t>Additional Policies and Initiatives</a:t>
            </a:r>
          </a:p>
        </p:txBody>
      </p:sp>
      <p:sp>
        <p:nvSpPr>
          <p:cNvPr id="29" name="TextBox 28"/>
          <p:cNvSpPr txBox="1"/>
          <p:nvPr/>
        </p:nvSpPr>
        <p:spPr>
          <a:xfrm>
            <a:off x="6682573" y="4835829"/>
            <a:ext cx="1494693" cy="646331"/>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Corporate Risk Register</a:t>
            </a:r>
          </a:p>
        </p:txBody>
      </p:sp>
      <p:sp>
        <p:nvSpPr>
          <p:cNvPr id="3" name="TextBox 2">
            <a:extLst>
              <a:ext uri="{FF2B5EF4-FFF2-40B4-BE49-F238E27FC236}">
                <a16:creationId xmlns:a16="http://schemas.microsoft.com/office/drawing/2014/main" id="{FFC2BD98-B700-4119-8B54-FAB1164ECD49}"/>
              </a:ext>
            </a:extLst>
          </p:cNvPr>
          <p:cNvSpPr txBox="1"/>
          <p:nvPr/>
        </p:nvSpPr>
        <p:spPr>
          <a:xfrm>
            <a:off x="296260" y="5113108"/>
            <a:ext cx="1494693" cy="1477328"/>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Asset Management Strategy (under development)</a:t>
            </a:r>
          </a:p>
        </p:txBody>
      </p:sp>
      <p:sp>
        <p:nvSpPr>
          <p:cNvPr id="31" name="TextBox 30">
            <a:extLst>
              <a:ext uri="{FF2B5EF4-FFF2-40B4-BE49-F238E27FC236}">
                <a16:creationId xmlns:a16="http://schemas.microsoft.com/office/drawing/2014/main" id="{D70D7C3E-5A63-4CD3-838C-B7B7A688C118}"/>
              </a:ext>
            </a:extLst>
          </p:cNvPr>
          <p:cNvSpPr txBox="1"/>
          <p:nvPr/>
        </p:nvSpPr>
        <p:spPr>
          <a:xfrm>
            <a:off x="9639857" y="3840091"/>
            <a:ext cx="1171126" cy="369332"/>
          </a:xfrm>
          <a:prstGeom prst="rect">
            <a:avLst/>
          </a:prstGeom>
          <a:noFill/>
          <a:ln>
            <a:noFill/>
          </a:ln>
        </p:spPr>
        <p:txBody>
          <a:bodyPr wrap="square" rtlCol="0">
            <a:spAutoFit/>
          </a:bodyPr>
          <a:lstStyle/>
          <a:p>
            <a:r>
              <a:rPr lang="en-GB" b="1"/>
              <a:t>Barriers</a:t>
            </a:r>
          </a:p>
        </p:txBody>
      </p:sp>
      <p:sp>
        <p:nvSpPr>
          <p:cNvPr id="33" name="TextBox 32">
            <a:extLst>
              <a:ext uri="{FF2B5EF4-FFF2-40B4-BE49-F238E27FC236}">
                <a16:creationId xmlns:a16="http://schemas.microsoft.com/office/drawing/2014/main" id="{3C267261-C9D6-47FC-91B6-A78D58869333}"/>
              </a:ext>
            </a:extLst>
          </p:cNvPr>
          <p:cNvSpPr txBox="1"/>
          <p:nvPr/>
        </p:nvSpPr>
        <p:spPr>
          <a:xfrm>
            <a:off x="9782979" y="4368893"/>
            <a:ext cx="1494693" cy="1477328"/>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New Council Office Masterplan – not climate proofed</a:t>
            </a:r>
          </a:p>
        </p:txBody>
      </p:sp>
      <p:pic>
        <p:nvPicPr>
          <p:cNvPr id="5" name="Picture 4">
            <a:extLst>
              <a:ext uri="{FF2B5EF4-FFF2-40B4-BE49-F238E27FC236}">
                <a16:creationId xmlns:a16="http://schemas.microsoft.com/office/drawing/2014/main" id="{2EF8E18C-AFC0-71F0-A004-6032229D35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4482" y="212614"/>
            <a:ext cx="1116124" cy="475077"/>
          </a:xfrm>
          <a:prstGeom prst="rect">
            <a:avLst/>
          </a:prstGeom>
        </p:spPr>
      </p:pic>
    </p:spTree>
    <p:extLst>
      <p:ext uri="{BB962C8B-B14F-4D97-AF65-F5344CB8AC3E}">
        <p14:creationId xmlns:p14="http://schemas.microsoft.com/office/powerpoint/2010/main" val="3899833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0"/>
            <a:ext cx="12192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sp>
        <p:nvSpPr>
          <p:cNvPr id="11" name="Rectangle 10"/>
          <p:cNvSpPr/>
          <p:nvPr/>
        </p:nvSpPr>
        <p:spPr>
          <a:xfrm>
            <a:off x="2053620" y="3615150"/>
            <a:ext cx="8098110" cy="769441"/>
          </a:xfrm>
          <a:prstGeom prst="rect">
            <a:avLst/>
          </a:prstGeom>
        </p:spPr>
        <p:txBody>
          <a:bodyPr wrap="square" lIns="91440" tIns="45720" rIns="91440" bIns="45720" anchor="t">
            <a:spAutoFit/>
          </a:bodyPr>
          <a:lstStyle/>
          <a:p>
            <a:pPr algn="ctr" fontAlgn="base"/>
            <a:r>
              <a:rPr lang="en-GB" sz="2200" b="1">
                <a:solidFill>
                  <a:schemeClr val="tx1">
                    <a:lumMod val="85000"/>
                    <a:lumOff val="15000"/>
                  </a:schemeClr>
                </a:solidFill>
                <a:latin typeface="Calibri"/>
                <a:cs typeface="Arial"/>
              </a:rPr>
              <a:t>Next Step – </a:t>
            </a:r>
          </a:p>
          <a:p>
            <a:pPr algn="ctr" fontAlgn="base"/>
            <a:r>
              <a:rPr lang="en-GB" sz="2200" b="1">
                <a:solidFill>
                  <a:schemeClr val="tx1">
                    <a:lumMod val="85000"/>
                    <a:lumOff val="15000"/>
                  </a:schemeClr>
                </a:solidFill>
                <a:latin typeface="Calibri"/>
                <a:cs typeface="Arial"/>
              </a:rPr>
              <a:t>Workshop 1: Understanding Your Vulnerability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10" y="2196497"/>
            <a:ext cx="1219370" cy="1105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293" y="2187746"/>
            <a:ext cx="1219370" cy="11050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05" y="2196497"/>
            <a:ext cx="1219370" cy="1105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552" y="2187746"/>
            <a:ext cx="1219370" cy="11050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9281" y="2187746"/>
            <a:ext cx="1219370" cy="110505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7665" y="158952"/>
            <a:ext cx="1116124" cy="475077"/>
          </a:xfrm>
          <a:prstGeom prst="rect">
            <a:avLst/>
          </a:prstGeom>
        </p:spPr>
      </p:pic>
    </p:spTree>
    <p:extLst>
      <p:ext uri="{BB962C8B-B14F-4D97-AF65-F5344CB8AC3E}">
        <p14:creationId xmlns:p14="http://schemas.microsoft.com/office/powerpoint/2010/main" val="614632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5DB62FB-8ADD-4D7A-A984-E7CA8BC7BC0E}"/>
              </a:ext>
            </a:extLst>
          </p:cNvPr>
          <p:cNvGraphicFramePr>
            <a:graphicFrameLocks noGrp="1"/>
          </p:cNvGraphicFramePr>
          <p:nvPr/>
        </p:nvGraphicFramePr>
        <p:xfrm>
          <a:off x="2393631" y="464468"/>
          <a:ext cx="2512199" cy="5979881"/>
        </p:xfrm>
        <a:graphic>
          <a:graphicData uri="http://schemas.openxmlformats.org/drawingml/2006/table">
            <a:tbl>
              <a:tblPr firstRow="1" firstCol="1" bandRow="1">
                <a:tableStyleId>{3B4B98B0-60AC-42C2-AFA5-B58CD77FA1E5}</a:tableStyleId>
              </a:tblPr>
              <a:tblGrid>
                <a:gridCol w="2512199">
                  <a:extLst>
                    <a:ext uri="{9D8B030D-6E8A-4147-A177-3AD203B41FA5}">
                      <a16:colId xmlns:a16="http://schemas.microsoft.com/office/drawing/2014/main" val="4275055296"/>
                    </a:ext>
                  </a:extLst>
                </a:gridCol>
              </a:tblGrid>
              <a:tr h="571561">
                <a:tc>
                  <a:txBody>
                    <a:bodyPr/>
                    <a:lstStyle/>
                    <a:p>
                      <a:pPr>
                        <a:spcAft>
                          <a:spcPts val="0"/>
                        </a:spcAft>
                      </a:pPr>
                      <a:r>
                        <a:rPr lang="en-GB" sz="900">
                          <a:effectLst/>
                        </a:rPr>
                        <a:t>DCSDC Key Services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74633175"/>
                  </a:ext>
                </a:extLst>
              </a:tr>
              <a:tr h="270416">
                <a:tc>
                  <a:txBody>
                    <a:bodyPr/>
                    <a:lstStyle/>
                    <a:p>
                      <a:pPr>
                        <a:spcAft>
                          <a:spcPts val="0"/>
                        </a:spcAft>
                      </a:pPr>
                      <a:r>
                        <a:rPr lang="en-GB" sz="800">
                          <a:effectLst/>
                        </a:rPr>
                        <a:t>Finance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02732520"/>
                  </a:ext>
                </a:extLst>
              </a:tr>
              <a:tr h="270416">
                <a:tc>
                  <a:txBody>
                    <a:bodyPr/>
                    <a:lstStyle/>
                    <a:p>
                      <a:pPr>
                        <a:spcAft>
                          <a:spcPts val="0"/>
                        </a:spcAft>
                      </a:pPr>
                      <a:r>
                        <a:rPr lang="en-GB" sz="800">
                          <a:effectLst/>
                        </a:rPr>
                        <a:t>Risk Management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124378493"/>
                  </a:ext>
                </a:extLst>
              </a:tr>
              <a:tr h="270416">
                <a:tc>
                  <a:txBody>
                    <a:bodyPr/>
                    <a:lstStyle/>
                    <a:p>
                      <a:pPr>
                        <a:spcAft>
                          <a:spcPts val="0"/>
                        </a:spcAft>
                      </a:pPr>
                      <a:r>
                        <a:rPr lang="en-GB" sz="800">
                          <a:effectLst/>
                        </a:rPr>
                        <a:t>Planning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26482570"/>
                  </a:ext>
                </a:extLst>
              </a:tr>
              <a:tr h="270416">
                <a:tc>
                  <a:txBody>
                    <a:bodyPr/>
                    <a:lstStyle/>
                    <a:p>
                      <a:pPr>
                        <a:spcAft>
                          <a:spcPts val="0"/>
                        </a:spcAft>
                      </a:pPr>
                      <a:r>
                        <a:rPr lang="en-GB" sz="800">
                          <a:effectLst/>
                        </a:rPr>
                        <a:t>Economic Development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32906717"/>
                  </a:ext>
                </a:extLst>
              </a:tr>
              <a:tr h="270416">
                <a:tc>
                  <a:txBody>
                    <a:bodyPr/>
                    <a:lstStyle/>
                    <a:p>
                      <a:pPr>
                        <a:spcAft>
                          <a:spcPts val="0"/>
                        </a:spcAft>
                      </a:pPr>
                      <a:r>
                        <a:rPr lang="en-GB" sz="800">
                          <a:effectLst/>
                        </a:rPr>
                        <a:t>Emergency Planning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25913231"/>
                  </a:ext>
                </a:extLst>
              </a:tr>
              <a:tr h="270416">
                <a:tc>
                  <a:txBody>
                    <a:bodyPr/>
                    <a:lstStyle/>
                    <a:p>
                      <a:pPr>
                        <a:spcAft>
                          <a:spcPts val="0"/>
                        </a:spcAft>
                      </a:pPr>
                      <a:r>
                        <a:rPr lang="en-GB" sz="800">
                          <a:effectLst/>
                        </a:rPr>
                        <a:t>Property &amp; Asset Management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636298308"/>
                  </a:ext>
                </a:extLst>
              </a:tr>
              <a:tr h="270416">
                <a:tc>
                  <a:txBody>
                    <a:bodyPr/>
                    <a:lstStyle/>
                    <a:p>
                      <a:pPr>
                        <a:spcAft>
                          <a:spcPts val="0"/>
                        </a:spcAft>
                      </a:pPr>
                      <a:r>
                        <a:rPr lang="en-GB" sz="800">
                          <a:effectLst/>
                        </a:rPr>
                        <a:t>Capital Development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70176727"/>
                  </a:ext>
                </a:extLst>
              </a:tr>
              <a:tr h="270416">
                <a:tc>
                  <a:txBody>
                    <a:bodyPr/>
                    <a:lstStyle/>
                    <a:p>
                      <a:pPr>
                        <a:spcAft>
                          <a:spcPts val="0"/>
                        </a:spcAft>
                      </a:pPr>
                      <a:r>
                        <a:rPr lang="en-GB" sz="800">
                          <a:effectLst/>
                        </a:rPr>
                        <a:t>Streetscape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67186430"/>
                  </a:ext>
                </a:extLst>
              </a:tr>
              <a:tr h="270416">
                <a:tc>
                  <a:txBody>
                    <a:bodyPr/>
                    <a:lstStyle/>
                    <a:p>
                      <a:pPr>
                        <a:spcAft>
                          <a:spcPts val="0"/>
                        </a:spcAft>
                      </a:pPr>
                      <a:r>
                        <a:rPr lang="en-GB" sz="800">
                          <a:effectLst/>
                        </a:rPr>
                        <a:t>HR/ Health &amp; Safety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23723011"/>
                  </a:ext>
                </a:extLst>
              </a:tr>
              <a:tr h="270416">
                <a:tc>
                  <a:txBody>
                    <a:bodyPr/>
                    <a:lstStyle/>
                    <a:p>
                      <a:pPr>
                        <a:spcAft>
                          <a:spcPts val="0"/>
                        </a:spcAft>
                      </a:pPr>
                      <a:r>
                        <a:rPr lang="en-GB" sz="800">
                          <a:effectLst/>
                        </a:rPr>
                        <a:t>Environmental Health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79607228"/>
                  </a:ext>
                </a:extLst>
              </a:tr>
              <a:tr h="270416">
                <a:tc>
                  <a:txBody>
                    <a:bodyPr/>
                    <a:lstStyle/>
                    <a:p>
                      <a:pPr>
                        <a:spcAft>
                          <a:spcPts val="0"/>
                        </a:spcAft>
                      </a:pPr>
                      <a:r>
                        <a:rPr lang="en-GB" sz="800">
                          <a:effectLst/>
                        </a:rPr>
                        <a:t>Communities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0857747"/>
                  </a:ext>
                </a:extLst>
              </a:tr>
              <a:tr h="270416">
                <a:tc>
                  <a:txBody>
                    <a:bodyPr/>
                    <a:lstStyle/>
                    <a:p>
                      <a:pPr>
                        <a:spcAft>
                          <a:spcPts val="0"/>
                        </a:spcAft>
                      </a:pPr>
                      <a:r>
                        <a:rPr lang="en-GB" sz="800">
                          <a:effectLst/>
                        </a:rPr>
                        <a:t>Regeneration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96110745"/>
                  </a:ext>
                </a:extLst>
              </a:tr>
              <a:tr h="270416">
                <a:tc>
                  <a:txBody>
                    <a:bodyPr/>
                    <a:lstStyle/>
                    <a:p>
                      <a:pPr>
                        <a:spcAft>
                          <a:spcPts val="0"/>
                        </a:spcAft>
                      </a:pPr>
                      <a:r>
                        <a:rPr lang="en-GB" sz="800">
                          <a:effectLst/>
                        </a:rPr>
                        <a:t>Tourism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92379444"/>
                  </a:ext>
                </a:extLst>
              </a:tr>
              <a:tr h="270416">
                <a:tc>
                  <a:txBody>
                    <a:bodyPr/>
                    <a:lstStyle/>
                    <a:p>
                      <a:pPr>
                        <a:spcAft>
                          <a:spcPts val="0"/>
                        </a:spcAft>
                      </a:pPr>
                      <a:r>
                        <a:rPr lang="en-GB" sz="800">
                          <a:effectLst/>
                        </a:rPr>
                        <a:t>Culture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226191800"/>
                  </a:ext>
                </a:extLst>
              </a:tr>
              <a:tr h="270416">
                <a:tc>
                  <a:txBody>
                    <a:bodyPr/>
                    <a:lstStyle/>
                    <a:p>
                      <a:pPr>
                        <a:spcAft>
                          <a:spcPts val="0"/>
                        </a:spcAft>
                      </a:pPr>
                      <a:r>
                        <a:rPr lang="en-GB" sz="800">
                          <a:effectLst/>
                        </a:rPr>
                        <a:t>Waste Management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929946645"/>
                  </a:ext>
                </a:extLst>
              </a:tr>
              <a:tr h="270416">
                <a:tc>
                  <a:txBody>
                    <a:bodyPr/>
                    <a:lstStyle/>
                    <a:p>
                      <a:pPr>
                        <a:spcAft>
                          <a:spcPts val="0"/>
                        </a:spcAft>
                      </a:pPr>
                      <a:r>
                        <a:rPr lang="en-GB" sz="800">
                          <a:effectLst/>
                        </a:rPr>
                        <a:t>Parks/Green Infrastructure/Grounds Management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95548072"/>
                  </a:ext>
                </a:extLst>
              </a:tr>
              <a:tr h="270416">
                <a:tc>
                  <a:txBody>
                    <a:bodyPr/>
                    <a:lstStyle/>
                    <a:p>
                      <a:pPr>
                        <a:spcAft>
                          <a:spcPts val="0"/>
                        </a:spcAft>
                      </a:pPr>
                      <a:r>
                        <a:rPr lang="en-GB" sz="800">
                          <a:effectLst/>
                        </a:rPr>
                        <a:t>Heritage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526412152"/>
                  </a:ext>
                </a:extLst>
              </a:tr>
              <a:tr h="270416">
                <a:tc>
                  <a:txBody>
                    <a:bodyPr/>
                    <a:lstStyle/>
                    <a:p>
                      <a:pPr>
                        <a:spcAft>
                          <a:spcPts val="0"/>
                        </a:spcAft>
                      </a:pPr>
                      <a:r>
                        <a:rPr lang="en-GB" sz="800">
                          <a:effectLst/>
                        </a:rPr>
                        <a:t>Marketing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375878657"/>
                  </a:ext>
                </a:extLst>
              </a:tr>
              <a:tr h="270416">
                <a:tc>
                  <a:txBody>
                    <a:bodyPr/>
                    <a:lstStyle/>
                    <a:p>
                      <a:pPr>
                        <a:spcAft>
                          <a:spcPts val="0"/>
                        </a:spcAft>
                      </a:pPr>
                      <a:r>
                        <a:rPr lang="en-GB" sz="800">
                          <a:effectLst/>
                        </a:rPr>
                        <a:t>Energy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116845"/>
                  </a:ext>
                </a:extLst>
              </a:tr>
              <a:tr h="270416">
                <a:tc>
                  <a:txBody>
                    <a:bodyPr/>
                    <a:lstStyle/>
                    <a:p>
                      <a:pPr>
                        <a:spcAft>
                          <a:spcPts val="0"/>
                        </a:spcAft>
                      </a:pPr>
                      <a:r>
                        <a:rPr lang="en-GB" sz="800">
                          <a:effectLst/>
                        </a:rPr>
                        <a:t>ICT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39281712"/>
                  </a:ext>
                </a:extLst>
              </a:tr>
            </a:tbl>
          </a:graphicData>
        </a:graphic>
      </p:graphicFrame>
      <p:pic>
        <p:nvPicPr>
          <p:cNvPr id="7" name="Picture 6">
            <a:extLst>
              <a:ext uri="{FF2B5EF4-FFF2-40B4-BE49-F238E27FC236}">
                <a16:creationId xmlns:a16="http://schemas.microsoft.com/office/drawing/2014/main" id="{E0DA2961-C02F-1A44-8F51-DEEDA0D437B8}"/>
              </a:ext>
            </a:extLst>
          </p:cNvPr>
          <p:cNvPicPr>
            <a:picLocks noChangeAspect="1"/>
          </p:cNvPicPr>
          <p:nvPr/>
        </p:nvPicPr>
        <p:blipFill rotWithShape="1">
          <a:blip r:embed="rId2"/>
          <a:srcRect b="22122"/>
          <a:stretch/>
        </p:blipFill>
        <p:spPr>
          <a:xfrm>
            <a:off x="5329210" y="1240760"/>
            <a:ext cx="4876831" cy="3380260"/>
          </a:xfrm>
          <a:prstGeom prst="rect">
            <a:avLst/>
          </a:prstGeom>
        </p:spPr>
      </p:pic>
      <p:sp>
        <p:nvSpPr>
          <p:cNvPr id="10" name="TextBox 9"/>
          <p:cNvSpPr txBox="1"/>
          <p:nvPr/>
        </p:nvSpPr>
        <p:spPr>
          <a:xfrm>
            <a:off x="5822695" y="4809707"/>
            <a:ext cx="5243580" cy="646331"/>
          </a:xfrm>
          <a:prstGeom prst="rect">
            <a:avLst/>
          </a:prstGeom>
          <a:noFill/>
        </p:spPr>
        <p:txBody>
          <a:bodyPr wrap="square" rtlCol="0">
            <a:spAutoFit/>
          </a:bodyPr>
          <a:lstStyle/>
          <a:p>
            <a:r>
              <a:rPr lang="en-US"/>
              <a:t> Who should be involved in your council?</a:t>
            </a:r>
          </a:p>
          <a:p>
            <a:pPr marL="285750" indent="-285750">
              <a:buFont typeface="Arial" panose="020B0604020202020204" pitchFamily="34" charset="0"/>
              <a:buChar char="•"/>
            </a:pPr>
            <a:endParaRPr lang="en-US"/>
          </a:p>
        </p:txBody>
      </p:sp>
      <p:pic>
        <p:nvPicPr>
          <p:cNvPr id="3" name="Picture 2">
            <a:extLst>
              <a:ext uri="{FF2B5EF4-FFF2-40B4-BE49-F238E27FC236}">
                <a16:creationId xmlns:a16="http://schemas.microsoft.com/office/drawing/2014/main" id="{42F53873-13B1-74E2-9C74-B275391B6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482" y="212614"/>
            <a:ext cx="1116124" cy="475077"/>
          </a:xfrm>
          <a:prstGeom prst="rect">
            <a:avLst/>
          </a:prstGeom>
        </p:spPr>
      </p:pic>
    </p:spTree>
    <p:extLst>
      <p:ext uri="{BB962C8B-B14F-4D97-AF65-F5344CB8AC3E}">
        <p14:creationId xmlns:p14="http://schemas.microsoft.com/office/powerpoint/2010/main" val="1277716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38" y="527951"/>
            <a:ext cx="11188923" cy="758948"/>
          </a:xfrm>
        </p:spPr>
        <p:txBody>
          <a:bodyPr vert="horz" lIns="91440" tIns="45720" rIns="91440" bIns="45720" rtlCol="0" anchor="ctr">
            <a:noAutofit/>
          </a:bodyPr>
          <a:lstStyle/>
          <a:p>
            <a:r>
              <a:rPr lang="en-GB" sz="2800"/>
              <a:t>Vulnerability Assessment (Workshop 1) Methodology</a:t>
            </a:r>
            <a:br>
              <a:rPr lang="en-GB" sz="2800"/>
            </a:br>
            <a:br>
              <a:rPr lang="en-GB" sz="2800"/>
            </a:br>
            <a:endParaRPr lang="en-GB" sz="2800">
              <a:cs typeface="Calibri Light"/>
            </a:endParaRPr>
          </a:p>
        </p:txBody>
      </p:sp>
      <p:sp>
        <p:nvSpPr>
          <p:cNvPr id="3" name="Content Placeholder 2"/>
          <p:cNvSpPr>
            <a:spLocks noGrp="1"/>
          </p:cNvSpPr>
          <p:nvPr>
            <p:ph idx="1"/>
          </p:nvPr>
        </p:nvSpPr>
        <p:spPr>
          <a:xfrm>
            <a:off x="389604" y="1436650"/>
            <a:ext cx="10980174" cy="1477915"/>
          </a:xfrm>
        </p:spPr>
        <p:txBody>
          <a:bodyPr vert="horz" lIns="91440" tIns="45720" rIns="91440" bIns="45720" rtlCol="0" anchor="t">
            <a:normAutofit/>
          </a:bodyPr>
          <a:lstStyle/>
          <a:p>
            <a:pPr marL="0" indent="0">
              <a:spcBef>
                <a:spcPts val="600"/>
              </a:spcBef>
              <a:buNone/>
            </a:pPr>
            <a:r>
              <a:rPr lang="en-US" sz="2400">
                <a:solidFill>
                  <a:srgbClr val="C00000"/>
                </a:solidFill>
              </a:rPr>
              <a:t>Step 2 – Understanding Your Vulnerability</a:t>
            </a:r>
            <a:endParaRPr lang="en-US" sz="2400">
              <a:solidFill>
                <a:srgbClr val="C00000"/>
              </a:solidFill>
              <a:cs typeface="Calibri"/>
            </a:endParaRPr>
          </a:p>
          <a:p>
            <a:pPr marL="0" indent="0">
              <a:spcBef>
                <a:spcPts val="600"/>
              </a:spcBef>
              <a:buNone/>
            </a:pPr>
            <a:r>
              <a:rPr lang="en-GB" sz="2400"/>
              <a:t>Undertake a qualitative assessment; utilising local knowledge to understand council vulnerability to past and future climate impacts.</a:t>
            </a:r>
            <a:endParaRPr lang="en-GB" sz="2400">
              <a:cs typeface="Calibri"/>
            </a:endParaRPr>
          </a:p>
          <a:p>
            <a:pPr marL="0" indent="0">
              <a:spcBef>
                <a:spcPts val="600"/>
              </a:spcBef>
              <a:buNone/>
            </a:pPr>
            <a:endParaRPr lang="en-GB">
              <a:solidFill>
                <a:srgbClr val="C00000"/>
              </a:solidFill>
              <a:cs typeface="Calibri"/>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8609370" y="3539956"/>
            <a:ext cx="3193026" cy="2286700"/>
          </a:xfrm>
          <a:prstGeom prst="rect">
            <a:avLst/>
          </a:prstGeom>
        </p:spPr>
      </p:pic>
      <p:sp>
        <p:nvSpPr>
          <p:cNvPr id="6" name="Content Placeholder 2"/>
          <p:cNvSpPr txBox="1">
            <a:spLocks/>
          </p:cNvSpPr>
          <p:nvPr/>
        </p:nvSpPr>
        <p:spPr>
          <a:xfrm>
            <a:off x="389604" y="3426721"/>
            <a:ext cx="7869493" cy="26767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GB" sz="2400">
                <a:solidFill>
                  <a:srgbClr val="C00000"/>
                </a:solidFill>
                <a:cs typeface="Calibri"/>
              </a:rPr>
              <a:t>Using Spatial Maps showing BCC Assets, participants undertake the following:</a:t>
            </a:r>
            <a:endParaRPr lang="en-GB" sz="2400" b="1">
              <a:solidFill>
                <a:srgbClr val="C00000"/>
              </a:solidFill>
              <a:cs typeface="Calibri"/>
            </a:endParaRPr>
          </a:p>
          <a:p>
            <a:pPr marL="285750" indent="-285750">
              <a:spcBef>
                <a:spcPts val="600"/>
              </a:spcBef>
            </a:pPr>
            <a:r>
              <a:rPr lang="en-GB" sz="2400" b="1"/>
              <a:t>Group Exercise 1a&amp;b -</a:t>
            </a:r>
            <a:r>
              <a:rPr lang="en-GB" sz="2400"/>
              <a:t> </a:t>
            </a:r>
            <a:r>
              <a:rPr lang="en-GB" sz="2400" i="1"/>
              <a:t>Understanding your Current and Future Risk</a:t>
            </a:r>
            <a:r>
              <a:rPr lang="en-GB" sz="2400"/>
              <a:t> </a:t>
            </a:r>
            <a:endParaRPr lang="en-US" sz="2400">
              <a:cs typeface="Calibri"/>
            </a:endParaRPr>
          </a:p>
          <a:p>
            <a:pPr marL="285750" indent="-285750" fontAlgn="base"/>
            <a:r>
              <a:rPr lang="en-GB" sz="2400" b="1"/>
              <a:t>Group Exercise 2 – </a:t>
            </a:r>
            <a:r>
              <a:rPr lang="en-GB" sz="2400" i="1"/>
              <a:t>What current work already addresses climate risks?</a:t>
            </a:r>
            <a:endParaRPr lang="en-GB" sz="2400"/>
          </a:p>
        </p:txBody>
      </p:sp>
      <p:pic>
        <p:nvPicPr>
          <p:cNvPr id="7" name="Picture 6">
            <a:extLst>
              <a:ext uri="{FF2B5EF4-FFF2-40B4-BE49-F238E27FC236}">
                <a16:creationId xmlns:a16="http://schemas.microsoft.com/office/drawing/2014/main" id="{29340A20-5F15-562B-C6B8-EAD4FDFE8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482" y="212614"/>
            <a:ext cx="1116124" cy="475077"/>
          </a:xfrm>
          <a:prstGeom prst="rect">
            <a:avLst/>
          </a:prstGeom>
        </p:spPr>
      </p:pic>
    </p:spTree>
    <p:extLst>
      <p:ext uri="{BB962C8B-B14F-4D97-AF65-F5344CB8AC3E}">
        <p14:creationId xmlns:p14="http://schemas.microsoft.com/office/powerpoint/2010/main" val="809074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t>Ahead of Workshop 1…</a:t>
            </a:r>
            <a:endParaRPr lang="en-GB" sz="280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fontAlgn="base"/>
            <a:r>
              <a:rPr lang="en-GB" sz="2400"/>
              <a:t>Decide who will attend </a:t>
            </a:r>
            <a:endParaRPr lang="en-GB" sz="2400">
              <a:cs typeface="Calibri"/>
            </a:endParaRPr>
          </a:p>
          <a:p>
            <a:pPr fontAlgn="base"/>
            <a:endParaRPr lang="en-GB" sz="2400">
              <a:cs typeface="Calibri"/>
            </a:endParaRPr>
          </a:p>
          <a:p>
            <a:pPr fontAlgn="base"/>
            <a:r>
              <a:rPr lang="en-GB" sz="2400"/>
              <a:t>Develop up GIS Maps as specified on NI Adapts website - Step 2.</a:t>
            </a:r>
            <a:endParaRPr lang="en-GB" sz="2400">
              <a:cs typeface="Calibri"/>
            </a:endParaRPr>
          </a:p>
          <a:p>
            <a:pPr lvl="1" fontAlgn="base"/>
            <a:r>
              <a:rPr lang="en-GB"/>
              <a:t>Decide how many areas are to be mapped – consult with your GIS colleague.</a:t>
            </a:r>
            <a:endParaRPr lang="en-GB">
              <a:cs typeface="Calibri"/>
            </a:endParaRPr>
          </a:p>
          <a:p>
            <a:pPr fontAlgn="base"/>
            <a:endParaRPr lang="en-GB" sz="2400">
              <a:cs typeface="Calibri"/>
            </a:endParaRPr>
          </a:p>
          <a:p>
            <a:pPr fontAlgn="base"/>
            <a:r>
              <a:rPr lang="en-GB" sz="2400"/>
              <a:t>Core Working Group to Volunteer to assist at Workshop 1, either as ‘Chair’ leading the conversation, or as a scribe.</a:t>
            </a:r>
            <a:endParaRPr lang="en-GB" sz="2400">
              <a:cs typeface="Calibri"/>
            </a:endParaRPr>
          </a:p>
          <a:p>
            <a:pPr fontAlgn="base"/>
            <a:endParaRPr lang="en-GB"/>
          </a:p>
        </p:txBody>
      </p:sp>
      <p:pic>
        <p:nvPicPr>
          <p:cNvPr id="5" name="Picture 4">
            <a:extLst>
              <a:ext uri="{FF2B5EF4-FFF2-40B4-BE49-F238E27FC236}">
                <a16:creationId xmlns:a16="http://schemas.microsoft.com/office/drawing/2014/main" id="{39E54459-4225-AC47-E624-1E2A9AD61F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4482" y="212614"/>
            <a:ext cx="1116124" cy="475077"/>
          </a:xfrm>
          <a:prstGeom prst="rect">
            <a:avLst/>
          </a:prstGeom>
        </p:spPr>
      </p:pic>
    </p:spTree>
    <p:extLst>
      <p:ext uri="{BB962C8B-B14F-4D97-AF65-F5344CB8AC3E}">
        <p14:creationId xmlns:p14="http://schemas.microsoft.com/office/powerpoint/2010/main" val="111792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8307" y="94418"/>
            <a:ext cx="1116124" cy="475077"/>
          </a:xfrm>
          <a:prstGeom prst="rect">
            <a:avLst/>
          </a:prstGeom>
        </p:spPr>
      </p:pic>
      <p:sp>
        <p:nvSpPr>
          <p:cNvPr id="2" name="TextBox 1">
            <a:extLst>
              <a:ext uri="{FF2B5EF4-FFF2-40B4-BE49-F238E27FC236}">
                <a16:creationId xmlns:a16="http://schemas.microsoft.com/office/drawing/2014/main" id="{CEE56B7F-9625-42BF-AFEF-E07D2B55AB27}"/>
              </a:ext>
            </a:extLst>
          </p:cNvPr>
          <p:cNvSpPr txBox="1"/>
          <p:nvPr/>
        </p:nvSpPr>
        <p:spPr>
          <a:xfrm>
            <a:off x="7257682" y="1430649"/>
            <a:ext cx="4514868" cy="5078313"/>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GB"/>
              <a:t>Even if we stop all our emissions today, we have now locked in some degree of climate change. </a:t>
            </a:r>
          </a:p>
          <a:p>
            <a:pPr algn="ctr"/>
            <a:endParaRPr lang="en-GB"/>
          </a:p>
          <a:p>
            <a:pPr algn="ctr"/>
            <a:r>
              <a:rPr lang="en-GB"/>
              <a:t>We must therefore prepare our society, environment and economy for the impacts of climate change </a:t>
            </a:r>
            <a:r>
              <a:rPr lang="en-GB" i="1"/>
              <a:t>(adaptation) </a:t>
            </a:r>
            <a:r>
              <a:rPr lang="en-GB" b="1"/>
              <a:t>at the same time</a:t>
            </a:r>
            <a:r>
              <a:rPr lang="en-GB"/>
              <a:t> as we cut our greenhouse emissions </a:t>
            </a:r>
            <a:r>
              <a:rPr lang="en-GB" i="1"/>
              <a:t>(mitigation).</a:t>
            </a:r>
          </a:p>
          <a:p>
            <a:pPr algn="ctr"/>
            <a:endParaRPr lang="en-GB"/>
          </a:p>
          <a:p>
            <a:pPr algn="ctr"/>
            <a:r>
              <a:rPr lang="en-GB"/>
              <a:t>It is vital that we pursue both actions in balance, to reduce the scale of climate change, but also to prepare for the impacts we cannot now avoid.</a:t>
            </a:r>
          </a:p>
          <a:p>
            <a:pPr algn="ctr"/>
            <a:endParaRPr lang="en-GB"/>
          </a:p>
          <a:p>
            <a:pPr algn="ctr"/>
            <a:r>
              <a:rPr lang="en-GB"/>
              <a:t>Gathering your knowledge and creating this group is an important first step to developing an adaptation plan.</a:t>
            </a:r>
          </a:p>
        </p:txBody>
      </p:sp>
      <p:sp>
        <p:nvSpPr>
          <p:cNvPr id="3" name="TextBox 2">
            <a:extLst>
              <a:ext uri="{FF2B5EF4-FFF2-40B4-BE49-F238E27FC236}">
                <a16:creationId xmlns:a16="http://schemas.microsoft.com/office/drawing/2014/main" id="{8D39E037-2B36-48A2-9E81-4629EC536830}"/>
              </a:ext>
            </a:extLst>
          </p:cNvPr>
          <p:cNvSpPr txBox="1"/>
          <p:nvPr/>
        </p:nvSpPr>
        <p:spPr>
          <a:xfrm>
            <a:off x="612528" y="445019"/>
            <a:ext cx="8738506" cy="461665"/>
          </a:xfrm>
          <a:prstGeom prst="rect">
            <a:avLst/>
          </a:prstGeom>
          <a:noFill/>
        </p:spPr>
        <p:txBody>
          <a:bodyPr wrap="square" rtlCol="0">
            <a:spAutoFit/>
          </a:bodyPr>
          <a:lstStyle/>
          <a:p>
            <a:r>
              <a:rPr lang="en-GB" sz="2400" b="1"/>
              <a:t>What exactly do we mean by ‘climate change adaptation’?</a:t>
            </a:r>
          </a:p>
        </p:txBody>
      </p:sp>
      <p:pic>
        <p:nvPicPr>
          <p:cNvPr id="6" name="Picture 5">
            <a:extLst>
              <a:ext uri="{FF2B5EF4-FFF2-40B4-BE49-F238E27FC236}">
                <a16:creationId xmlns:a16="http://schemas.microsoft.com/office/drawing/2014/main" id="{45DAC548-CE98-4014-A8D7-F92739ED4FDB}"/>
              </a:ext>
            </a:extLst>
          </p:cNvPr>
          <p:cNvPicPr>
            <a:picLocks noChangeAspect="1"/>
          </p:cNvPicPr>
          <p:nvPr/>
        </p:nvPicPr>
        <p:blipFill>
          <a:blip r:embed="rId4"/>
          <a:stretch>
            <a:fillRect/>
          </a:stretch>
        </p:blipFill>
        <p:spPr>
          <a:xfrm>
            <a:off x="536381" y="1552754"/>
            <a:ext cx="6107383" cy="4576509"/>
          </a:xfrm>
          <a:prstGeom prst="rect">
            <a:avLst/>
          </a:prstGeom>
        </p:spPr>
      </p:pic>
    </p:spTree>
    <p:extLst>
      <p:ext uri="{BB962C8B-B14F-4D97-AF65-F5344CB8AC3E}">
        <p14:creationId xmlns:p14="http://schemas.microsoft.com/office/powerpoint/2010/main" val="1605941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F318-475F-44E1-99A4-83464FC63FD4}"/>
              </a:ext>
            </a:extLst>
          </p:cNvPr>
          <p:cNvSpPr>
            <a:spLocks noGrp="1"/>
          </p:cNvSpPr>
          <p:nvPr>
            <p:ph type="title"/>
          </p:nvPr>
        </p:nvSpPr>
        <p:spPr/>
        <p:txBody>
          <a:bodyPr>
            <a:normAutofit/>
          </a:bodyPr>
          <a:lstStyle/>
          <a:p>
            <a:r>
              <a:rPr lang="en-GB" sz="2800" b="1"/>
              <a:t>The Background </a:t>
            </a:r>
            <a:endParaRPr lang="en-GB" sz="2800" b="1">
              <a:cs typeface="Calibri Light"/>
            </a:endParaRPr>
          </a:p>
        </p:txBody>
      </p:sp>
      <p:sp>
        <p:nvSpPr>
          <p:cNvPr id="3" name="Content Placeholder 2">
            <a:extLst>
              <a:ext uri="{FF2B5EF4-FFF2-40B4-BE49-F238E27FC236}">
                <a16:creationId xmlns:a16="http://schemas.microsoft.com/office/drawing/2014/main" id="{21EEE6BF-1C8D-4612-A195-EBEA8D7E1BA0}"/>
              </a:ext>
            </a:extLst>
          </p:cNvPr>
          <p:cNvSpPr>
            <a:spLocks noGrp="1"/>
          </p:cNvSpPr>
          <p:nvPr>
            <p:ph idx="1"/>
          </p:nvPr>
        </p:nvSpPr>
        <p:spPr>
          <a:xfrm>
            <a:off x="838200" y="1825625"/>
            <a:ext cx="5322455" cy="2934800"/>
          </a:xfrm>
        </p:spPr>
        <p:txBody>
          <a:bodyPr vert="horz" lIns="91440" tIns="45720" rIns="91440" bIns="45720" rtlCol="0" anchor="t">
            <a:normAutofit/>
          </a:bodyPr>
          <a:lstStyle/>
          <a:p>
            <a:r>
              <a:rPr lang="en-GB" sz="2000"/>
              <a:t>As part of the CLIMATE project, Climate NI supported Derry City and Strabane through development of the first Climate Adaptation Plan in NI (published July 2020).</a:t>
            </a:r>
            <a:endParaRPr lang="en-GB" sz="2000">
              <a:cs typeface="Calibri"/>
            </a:endParaRPr>
          </a:p>
          <a:p>
            <a:endParaRPr lang="en-GB" sz="2000">
              <a:cs typeface="Calibri"/>
            </a:endParaRPr>
          </a:p>
          <a:p>
            <a:r>
              <a:rPr lang="en-GB" sz="2000"/>
              <a:t>This led to the creation of the Local Government Climate Action Network (LGCAN), which now aims to support development of the first plan in every council in NI.</a:t>
            </a:r>
            <a:endParaRPr lang="en-GB" sz="2000">
              <a:cs typeface="Calibri"/>
            </a:endParaRPr>
          </a:p>
        </p:txBody>
      </p:sp>
      <p:sp>
        <p:nvSpPr>
          <p:cNvPr id="7" name="Content Placeholder 2">
            <a:extLst>
              <a:ext uri="{FF2B5EF4-FFF2-40B4-BE49-F238E27FC236}">
                <a16:creationId xmlns:a16="http://schemas.microsoft.com/office/drawing/2014/main" id="{CC5544C7-A9CF-4CD8-B3AE-5B9CF71A5E23}"/>
              </a:ext>
            </a:extLst>
          </p:cNvPr>
          <p:cNvSpPr txBox="1">
            <a:spLocks/>
          </p:cNvSpPr>
          <p:nvPr/>
        </p:nvSpPr>
        <p:spPr>
          <a:xfrm>
            <a:off x="7026097" y="2385567"/>
            <a:ext cx="4783346" cy="3418998"/>
          </a:xfrm>
          <a:prstGeom prst="rect">
            <a:avLst/>
          </a:prstGeom>
          <a:solidFill>
            <a:schemeClr val="accent1">
              <a:lumMod val="75000"/>
              <a:alpha val="86000"/>
            </a:schemeClr>
          </a:solidFill>
        </p:spPr>
        <p:txBody>
          <a:bodyPr vert="horz" lIns="109728" tIns="54864" rIns="109728" bIns="54864"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900" b="1">
                <a:solidFill>
                  <a:schemeClr val="bg1"/>
                </a:solidFill>
                <a:latin typeface="Calibri"/>
                <a:cs typeface="Arial"/>
              </a:rPr>
              <a:t>Project</a:t>
            </a:r>
          </a:p>
          <a:p>
            <a:r>
              <a:rPr lang="en-US" sz="1650">
                <a:solidFill>
                  <a:schemeClr val="bg1"/>
                </a:solidFill>
                <a:latin typeface="Calibri"/>
                <a:cs typeface="Arial"/>
              </a:rPr>
              <a:t>June 2017-May 2020 </a:t>
            </a:r>
            <a:endParaRPr lang="en-US" sz="1650">
              <a:solidFill>
                <a:schemeClr val="bg1"/>
              </a:solidFill>
              <a:latin typeface="Calibri"/>
              <a:cs typeface="Arial" panose="020B0604020202020204" pitchFamily="34" charset="0"/>
            </a:endParaRPr>
          </a:p>
          <a:p>
            <a:r>
              <a:rPr lang="en-GB" sz="1650">
                <a:solidFill>
                  <a:schemeClr val="bg1"/>
                </a:solidFill>
                <a:latin typeface="Calibri"/>
                <a:cs typeface="Arial"/>
              </a:rPr>
              <a:t>€1.3m INTERREG VB transnational project </a:t>
            </a:r>
            <a:endParaRPr lang="en-GB" sz="1650">
              <a:solidFill>
                <a:schemeClr val="bg1"/>
              </a:solidFill>
              <a:latin typeface="Calibri"/>
              <a:cs typeface="Arial" panose="020B0604020202020204" pitchFamily="34" charset="0"/>
            </a:endParaRPr>
          </a:p>
          <a:p>
            <a:r>
              <a:rPr lang="en-US" sz="1650">
                <a:solidFill>
                  <a:schemeClr val="bg1"/>
                </a:solidFill>
                <a:latin typeface="Calibri"/>
                <a:cs typeface="Arial"/>
              </a:rPr>
              <a:t>DCSDC Lead Partner </a:t>
            </a:r>
            <a:endParaRPr lang="en-US" sz="1650">
              <a:solidFill>
                <a:schemeClr val="bg1"/>
              </a:solidFill>
              <a:latin typeface="Calibri"/>
              <a:cs typeface="Arial" panose="020B0604020202020204" pitchFamily="34" charset="0"/>
            </a:endParaRPr>
          </a:p>
          <a:p>
            <a:r>
              <a:rPr lang="en-US" sz="1650">
                <a:solidFill>
                  <a:schemeClr val="bg1"/>
                </a:solidFill>
                <a:latin typeface="Calibri"/>
                <a:cs typeface="Arial"/>
              </a:rPr>
              <a:t>International expertise &amp; best practice </a:t>
            </a:r>
            <a:endParaRPr lang="en-GB" sz="1650">
              <a:solidFill>
                <a:schemeClr val="bg1"/>
              </a:solidFill>
              <a:latin typeface="Calibri"/>
              <a:cs typeface="Arial" panose="020B0604020202020204" pitchFamily="34" charset="0"/>
            </a:endParaRPr>
          </a:p>
          <a:p>
            <a:pPr marL="0" indent="0">
              <a:buNone/>
              <a:defRPr/>
            </a:pPr>
            <a:endParaRPr lang="en-US" sz="1650">
              <a:solidFill>
                <a:schemeClr val="bg1"/>
              </a:solidFill>
              <a:latin typeface="Calibri"/>
              <a:cs typeface="Arial" panose="020B0604020202020204" pitchFamily="34" charset="0"/>
            </a:endParaRPr>
          </a:p>
          <a:p>
            <a:pPr marL="0" indent="0">
              <a:buNone/>
              <a:defRPr/>
            </a:pPr>
            <a:r>
              <a:rPr lang="en-US" sz="1650">
                <a:solidFill>
                  <a:schemeClr val="bg1"/>
                </a:solidFill>
                <a:latin typeface="Calibri"/>
                <a:cs typeface="Arial"/>
              </a:rPr>
              <a:t>DCSDC Adaptation Plan Vision</a:t>
            </a:r>
          </a:p>
          <a:p>
            <a:pPr marL="0" indent="0" algn="ctr">
              <a:buNone/>
              <a:defRPr/>
            </a:pPr>
            <a:r>
              <a:rPr lang="en-US" sz="1650" b="1">
                <a:solidFill>
                  <a:schemeClr val="bg1"/>
                </a:solidFill>
                <a:latin typeface="Calibri"/>
                <a:cs typeface="Arial"/>
              </a:rPr>
              <a:t>“That Derry City &amp; Strabane District Council is better prepared and more resilient to the effects of climate change, creating a safe and sustainable region for all”</a:t>
            </a:r>
          </a:p>
        </p:txBody>
      </p:sp>
      <p:pic>
        <p:nvPicPr>
          <p:cNvPr id="9" name="Picture 8">
            <a:extLst>
              <a:ext uri="{FF2B5EF4-FFF2-40B4-BE49-F238E27FC236}">
                <a16:creationId xmlns:a16="http://schemas.microsoft.com/office/drawing/2014/main" id="{5F7B6C3F-725C-44D1-9D72-E51A1687F7CE}"/>
              </a:ext>
            </a:extLst>
          </p:cNvPr>
          <p:cNvPicPr>
            <a:picLocks noChangeAspect="1"/>
          </p:cNvPicPr>
          <p:nvPr/>
        </p:nvPicPr>
        <p:blipFill>
          <a:blip r:embed="rId2"/>
          <a:stretch>
            <a:fillRect/>
          </a:stretch>
        </p:blipFill>
        <p:spPr>
          <a:xfrm>
            <a:off x="7698925" y="1110954"/>
            <a:ext cx="2927916" cy="1254821"/>
          </a:xfrm>
          <a:prstGeom prst="rect">
            <a:avLst/>
          </a:prstGeom>
        </p:spPr>
      </p:pic>
      <p:pic>
        <p:nvPicPr>
          <p:cNvPr id="14" name="Picture 13">
            <a:extLst>
              <a:ext uri="{FF2B5EF4-FFF2-40B4-BE49-F238E27FC236}">
                <a16:creationId xmlns:a16="http://schemas.microsoft.com/office/drawing/2014/main" id="{EB42BCE3-0C24-4AF8-B79C-1A04B9A14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8307" y="94418"/>
            <a:ext cx="1116124" cy="475077"/>
          </a:xfrm>
          <a:prstGeom prst="rect">
            <a:avLst/>
          </a:prstGeom>
        </p:spPr>
      </p:pic>
    </p:spTree>
    <p:extLst>
      <p:ext uri="{BB962C8B-B14F-4D97-AF65-F5344CB8AC3E}">
        <p14:creationId xmlns:p14="http://schemas.microsoft.com/office/powerpoint/2010/main" val="245571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8166" y="0"/>
            <a:ext cx="12403666"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sp>
        <p:nvSpPr>
          <p:cNvPr id="11" name="Rectangle 10"/>
          <p:cNvSpPr/>
          <p:nvPr/>
        </p:nvSpPr>
        <p:spPr>
          <a:xfrm>
            <a:off x="2249911" y="3657095"/>
            <a:ext cx="8098110" cy="2123658"/>
          </a:xfrm>
          <a:prstGeom prst="rect">
            <a:avLst/>
          </a:prstGeom>
        </p:spPr>
        <p:txBody>
          <a:bodyPr wrap="square" lIns="91440" tIns="45720" rIns="91440" bIns="45720" anchor="t">
            <a:spAutoFit/>
          </a:bodyPr>
          <a:lstStyle/>
          <a:p>
            <a:pPr algn="ctr" fontAlgn="base"/>
            <a:r>
              <a:rPr lang="en-US" sz="2200">
                <a:solidFill>
                  <a:schemeClr val="tx1">
                    <a:lumMod val="85000"/>
                    <a:lumOff val="15000"/>
                  </a:schemeClr>
                </a:solidFill>
                <a:latin typeface="Calibri"/>
                <a:cs typeface="Arial"/>
              </a:rPr>
              <a:t>Derry City and Strabane District Council</a:t>
            </a:r>
          </a:p>
          <a:p>
            <a:pPr algn="ctr" fontAlgn="base"/>
            <a:r>
              <a:rPr lang="en-US" sz="2200">
                <a:solidFill>
                  <a:schemeClr val="tx1">
                    <a:lumMod val="85000"/>
                    <a:lumOff val="15000"/>
                  </a:schemeClr>
                </a:solidFill>
                <a:latin typeface="Calibri"/>
                <a:cs typeface="Arial"/>
              </a:rPr>
              <a:t>Climate Adaptation Plan</a:t>
            </a:r>
          </a:p>
          <a:p>
            <a:pPr algn="ctr" fontAlgn="base"/>
            <a:endParaRPr lang="en-US" sz="2200">
              <a:solidFill>
                <a:schemeClr val="tx1">
                  <a:lumMod val="85000"/>
                  <a:lumOff val="15000"/>
                </a:schemeClr>
              </a:solidFill>
              <a:latin typeface="Calibri"/>
              <a:cs typeface="Arial"/>
            </a:endParaRPr>
          </a:p>
          <a:p>
            <a:pPr algn="ctr" fontAlgn="base"/>
            <a:r>
              <a:rPr lang="en-US" sz="2200">
                <a:solidFill>
                  <a:schemeClr val="tx1">
                    <a:lumMod val="85000"/>
                    <a:lumOff val="15000"/>
                  </a:schemeClr>
                </a:solidFill>
                <a:latin typeface="Calibri"/>
                <a:cs typeface="Arial"/>
              </a:rPr>
              <a:t>Please follow the link below to watch the video:</a:t>
            </a:r>
          </a:p>
          <a:p>
            <a:pPr algn="ctr" fontAlgn="base"/>
            <a:r>
              <a:rPr lang="en-US" sz="2200">
                <a:solidFill>
                  <a:schemeClr val="tx1">
                    <a:lumMod val="85000"/>
                    <a:lumOff val="15000"/>
                  </a:schemeClr>
                </a:solidFill>
                <a:latin typeface="Calibri"/>
                <a:cs typeface="Arial"/>
                <a:hlinkClick r:id="rId2">
                  <a:extLst>
                    <a:ext uri="{A12FA001-AC4F-418D-AE19-62706E023703}">
                      <ahyp:hlinkClr xmlns:ahyp="http://schemas.microsoft.com/office/drawing/2018/hyperlinkcolor" val="tx"/>
                    </a:ext>
                  </a:extLst>
                </a:hlinkClick>
              </a:rPr>
              <a:t>https://youtu.be/5Wo7WwKgBXs</a:t>
            </a:r>
            <a:r>
              <a:rPr lang="en-US" sz="2200">
                <a:solidFill>
                  <a:schemeClr val="tx1">
                    <a:lumMod val="85000"/>
                    <a:lumOff val="15000"/>
                  </a:schemeClr>
                </a:solidFill>
                <a:latin typeface="Calibri"/>
                <a:cs typeface="Arial"/>
              </a:rPr>
              <a:t> </a:t>
            </a:r>
          </a:p>
          <a:p>
            <a:pPr algn="ctr" fontAlgn="base"/>
            <a:endParaRPr lang="en-GB" sz="2200">
              <a:solidFill>
                <a:schemeClr val="tx1">
                  <a:lumMod val="85000"/>
                  <a:lumOff val="15000"/>
                </a:schemeClr>
              </a:solidFill>
              <a:latin typeface="Calibri"/>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010" y="2196497"/>
            <a:ext cx="1219370" cy="11050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293" y="2187746"/>
            <a:ext cx="1219370" cy="11050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505" y="2196497"/>
            <a:ext cx="1219370" cy="110505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1552" y="2187746"/>
            <a:ext cx="1219370" cy="110505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9281" y="2187746"/>
            <a:ext cx="1219370" cy="110505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2954" y="6263747"/>
            <a:ext cx="1116124" cy="475077"/>
          </a:xfrm>
          <a:prstGeom prst="rect">
            <a:avLst/>
          </a:prstGeom>
        </p:spPr>
      </p:pic>
    </p:spTree>
    <p:extLst>
      <p:ext uri="{BB962C8B-B14F-4D97-AF65-F5344CB8AC3E}">
        <p14:creationId xmlns:p14="http://schemas.microsoft.com/office/powerpoint/2010/main" val="62989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30562013098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3057" y="1201199"/>
            <a:ext cx="9144000" cy="5143500"/>
          </a:xfrm>
          <a:prstGeom prst="rect">
            <a:avLst/>
          </a:prstGeom>
        </p:spPr>
      </p:pic>
      <p:sp>
        <p:nvSpPr>
          <p:cNvPr id="5" name="TextBox 4">
            <a:extLst>
              <a:ext uri="{FF2B5EF4-FFF2-40B4-BE49-F238E27FC236}">
                <a16:creationId xmlns:a16="http://schemas.microsoft.com/office/drawing/2014/main" id="{EA1372EF-CC9B-4BD2-91BD-2DC587B393CF}"/>
              </a:ext>
            </a:extLst>
          </p:cNvPr>
          <p:cNvSpPr txBox="1"/>
          <p:nvPr/>
        </p:nvSpPr>
        <p:spPr>
          <a:xfrm>
            <a:off x="528506" y="383828"/>
            <a:ext cx="7491369" cy="461665"/>
          </a:xfrm>
          <a:prstGeom prst="rect">
            <a:avLst/>
          </a:prstGeom>
          <a:noFill/>
        </p:spPr>
        <p:txBody>
          <a:bodyPr wrap="square" rtlCol="0">
            <a:spAutoFit/>
          </a:bodyPr>
          <a:lstStyle/>
          <a:p>
            <a:r>
              <a:rPr lang="en-GB" sz="2400" b="1"/>
              <a:t>Global Temperatures are rising…</a:t>
            </a:r>
          </a:p>
        </p:txBody>
      </p:sp>
      <p:pic>
        <p:nvPicPr>
          <p:cNvPr id="7" name="Picture 6">
            <a:extLst>
              <a:ext uri="{FF2B5EF4-FFF2-40B4-BE49-F238E27FC236}">
                <a16:creationId xmlns:a16="http://schemas.microsoft.com/office/drawing/2014/main" id="{995B4A2E-60D1-BB44-7329-CD4335290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4482" y="212614"/>
            <a:ext cx="1116124" cy="475077"/>
          </a:xfrm>
          <a:prstGeom prst="rect">
            <a:avLst/>
          </a:prstGeom>
        </p:spPr>
      </p:pic>
    </p:spTree>
    <p:extLst>
      <p:ext uri="{BB962C8B-B14F-4D97-AF65-F5344CB8AC3E}">
        <p14:creationId xmlns:p14="http://schemas.microsoft.com/office/powerpoint/2010/main" val="2702116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0"/>
            <a:ext cx="12192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lumMod val="85000"/>
                  <a:lumOff val="15000"/>
                </a:schemeClr>
              </a:solidFill>
              <a:latin typeface="Arial"/>
              <a:cs typeface="Arial"/>
            </a:endParaRPr>
          </a:p>
        </p:txBody>
      </p:sp>
      <p:sp>
        <p:nvSpPr>
          <p:cNvPr id="11" name="Rectangle 10"/>
          <p:cNvSpPr/>
          <p:nvPr/>
        </p:nvSpPr>
        <p:spPr>
          <a:xfrm>
            <a:off x="2053620" y="3615150"/>
            <a:ext cx="8098110" cy="430887"/>
          </a:xfrm>
          <a:prstGeom prst="rect">
            <a:avLst/>
          </a:prstGeom>
        </p:spPr>
        <p:txBody>
          <a:bodyPr wrap="square" lIns="91440" tIns="45720" rIns="91440" bIns="45720" anchor="t">
            <a:spAutoFit/>
          </a:bodyPr>
          <a:lstStyle/>
          <a:p>
            <a:pPr algn="ctr" fontAlgn="base"/>
            <a:r>
              <a:rPr lang="en-GB" sz="2200" dirty="0">
                <a:solidFill>
                  <a:schemeClr val="tx1">
                    <a:lumMod val="85000"/>
                    <a:lumOff val="15000"/>
                  </a:schemeClr>
                </a:solidFill>
                <a:latin typeface="Calibri"/>
                <a:cs typeface="Arial"/>
              </a:rPr>
              <a:t>How will climate change impact NI?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10" y="2196497"/>
            <a:ext cx="1219370" cy="1105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293" y="2187746"/>
            <a:ext cx="1219370" cy="11050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05" y="2196497"/>
            <a:ext cx="1219370" cy="11050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552" y="2187746"/>
            <a:ext cx="1219370" cy="11050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9281" y="2187746"/>
            <a:ext cx="1219370" cy="110505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40783" y="223048"/>
            <a:ext cx="1116124" cy="475077"/>
          </a:xfrm>
          <a:prstGeom prst="rect">
            <a:avLst/>
          </a:prstGeom>
        </p:spPr>
      </p:pic>
    </p:spTree>
    <p:extLst>
      <p:ext uri="{BB962C8B-B14F-4D97-AF65-F5344CB8AC3E}">
        <p14:creationId xmlns:p14="http://schemas.microsoft.com/office/powerpoint/2010/main" val="4244081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66" y="724048"/>
            <a:ext cx="8385810" cy="5955030"/>
          </a:xfrm>
        </p:spPr>
        <p:txBody>
          <a:bodyPr vert="horz" lIns="91440" tIns="45720" rIns="91440" bIns="45720" rtlCol="0" anchor="t">
            <a:normAutofit/>
          </a:bodyPr>
          <a:lstStyle/>
          <a:p>
            <a:pPr marL="0" indent="0">
              <a:buNone/>
            </a:pPr>
            <a:r>
              <a:rPr lang="en-GB" sz="2400"/>
              <a:t>The consequences of climate change can include flooding, extreme storm surges, heat waves, wildfires and drought. Extreme events are already impacting on our society, communities, economy and natural environment.</a:t>
            </a:r>
          </a:p>
          <a:p>
            <a:pPr marL="0" indent="0">
              <a:buNone/>
            </a:pPr>
            <a:r>
              <a:rPr lang="en-GB"/>
              <a:t> </a:t>
            </a:r>
          </a:p>
          <a:p>
            <a:r>
              <a:rPr lang="en-GB" sz="2200" i="1"/>
              <a:t>In </a:t>
            </a:r>
            <a:r>
              <a:rPr lang="en-GB" sz="2200" b="1" i="1"/>
              <a:t>August 2017 flood event</a:t>
            </a:r>
            <a:r>
              <a:rPr lang="en-GB" sz="2200" i="1"/>
              <a:t> - Hundreds of homes and businesses were flooded and extensive damage to roads and bridges occurred, with 5 bridges being washed away. City of Derry Airport was also closed for nearly two days due to the terminal being flooded. </a:t>
            </a:r>
          </a:p>
          <a:p>
            <a:r>
              <a:rPr lang="en-GB" sz="2200" b="1" i="1"/>
              <a:t>February/March 2018 saw the arrival of ‘the Beast from the East’ </a:t>
            </a:r>
            <a:r>
              <a:rPr lang="en-GB" sz="2200" i="1"/>
              <a:t>Widespread transport disruption; healthcare provision was significantly impacted.</a:t>
            </a:r>
          </a:p>
          <a:p>
            <a:pPr lvl="0"/>
            <a:r>
              <a:rPr lang="en-GB" sz="2200" b="1" i="1"/>
              <a:t>June/July 2018 - </a:t>
            </a:r>
            <a:r>
              <a:rPr lang="en-GB" sz="2200" i="1"/>
              <a:t>First hosepipe ban in NI in over two decades.</a:t>
            </a:r>
            <a:r>
              <a:rPr lang="en-GB" sz="2200" i="1" baseline="30000"/>
              <a:t> </a:t>
            </a:r>
            <a:endParaRPr lang="en-GB" sz="2200" i="1"/>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8884" y="141460"/>
            <a:ext cx="1368703" cy="582588"/>
          </a:xfrm>
          <a:prstGeom prst="rect">
            <a:avLst/>
          </a:prstGeom>
        </p:spPr>
      </p:pic>
      <p:pic>
        <p:nvPicPr>
          <p:cNvPr id="6" name="Picture 5" descr="bridge collapse 2017 bbc new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2667" y="939549"/>
            <a:ext cx="2994920" cy="1895091"/>
          </a:xfrm>
          <a:prstGeom prst="rect">
            <a:avLst/>
          </a:prstGeom>
        </p:spPr>
      </p:pic>
      <p:pic>
        <p:nvPicPr>
          <p:cNvPr id="7" name="Picture 9" descr="Police on roof of Land R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667" y="3050140"/>
            <a:ext cx="2994920" cy="1685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Derry's peace brid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667" y="4950809"/>
            <a:ext cx="2994920" cy="16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58453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081081AFD2344AA9AABB4DD8C9A81D" ma:contentTypeVersion="18" ma:contentTypeDescription="Create a new document." ma:contentTypeScope="" ma:versionID="21deed5f0a7ea104e6ee8db619b229a8">
  <xsd:schema xmlns:xsd="http://www.w3.org/2001/XMLSchema" xmlns:xs="http://www.w3.org/2001/XMLSchema" xmlns:p="http://schemas.microsoft.com/office/2006/metadata/properties" xmlns:ns2="68df101c-0ddb-46e1-8b63-bf217adc8fcd" xmlns:ns3="3132cacc-d25d-45b0-b8f7-b4535040564d" targetNamespace="http://schemas.microsoft.com/office/2006/metadata/properties" ma:root="true" ma:fieldsID="229f15c0953ba289ad84d9aa5f2ccf86" ns2:_="" ns3:_="">
    <xsd:import namespace="68df101c-0ddb-46e1-8b63-bf217adc8fcd"/>
    <xsd:import namespace="3132cacc-d25d-45b0-b8f7-b453504056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f101c-0ddb-46e1-8b63-bf217adc8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938865b-d75a-49d0-a667-033783c6b9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32cacc-d25d-45b0-b8f7-b4535040564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71dfdf0-58bf-41e4-806f-d2a9c1d303c0}" ma:internalName="TaxCatchAll" ma:showField="CatchAllData" ma:web="3132cacc-d25d-45b0-b8f7-b453504056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8df101c-0ddb-46e1-8b63-bf217adc8fcd">
      <Terms xmlns="http://schemas.microsoft.com/office/infopath/2007/PartnerControls"/>
    </lcf76f155ced4ddcb4097134ff3c332f>
    <TaxCatchAll xmlns="3132cacc-d25d-45b0-b8f7-b4535040564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0F219B-43D4-440D-8B54-343A70F9E94E}">
  <ds:schemaRefs>
    <ds:schemaRef ds:uri="3132cacc-d25d-45b0-b8f7-b4535040564d"/>
    <ds:schemaRef ds:uri="68df101c-0ddb-46e1-8b63-bf217adc8f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32CCBA5-C572-4F9D-BDFB-424595926EBF}">
  <ds:schemaRefs>
    <ds:schemaRef ds:uri="3132cacc-d25d-45b0-b8f7-b4535040564d"/>
    <ds:schemaRef ds:uri="68df101c-0ddb-46e1-8b63-bf217adc8f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EA95B19-6563-4B4D-AC50-65ACC1051F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35</Slides>
  <Notes>6</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The Background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aim is to find your Major Alignments and Opportunities, e.g.…</vt:lpstr>
      <vt:lpstr>PowerPoint Presentation</vt:lpstr>
      <vt:lpstr>PowerPoint Presentation</vt:lpstr>
      <vt:lpstr>Vulnerability Assessment (Workshop 1) Methodology  </vt:lpstr>
      <vt:lpstr>Ahead of Workshop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Jones</dc:creator>
  <cp:revision>119</cp:revision>
  <dcterms:created xsi:type="dcterms:W3CDTF">2020-08-04T21:21:11Z</dcterms:created>
  <dcterms:modified xsi:type="dcterms:W3CDTF">2023-02-01T13:01:24Z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0x01010070081081AFD2344AA9AABB4DD8C9A81D</vt:lpwstr>
  </property>
  <property fmtid="{D5CDD505-2E9C-101B-9397-08002B2CF9AE}" pid="3" name="MediaServiceImageTags">
    <vt:lpwstr/>
  </property>
</Properties>
</file>